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6" r:id="rId3"/>
    <p:sldId id="278" r:id="rId4"/>
    <p:sldId id="279" r:id="rId5"/>
    <p:sldId id="280" r:id="rId6"/>
    <p:sldId id="281" r:id="rId7"/>
  </p:sldIdLst>
  <p:sldSz cx="18288000" cy="10287000"/>
  <p:notesSz cx="6858000" cy="9144000"/>
  <p:embeddedFontLs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Trebuchet MS Bold" panose="020B0604020202020204" charset="0"/>
      <p:bold r:id="rId12"/>
      <p:italic r:id="rId13"/>
      <p:boldItalic r:id="rId14"/>
    </p:embeddedFont>
    <p:embeddedFont>
      <p:font typeface="Trebuchet MS Italics" panose="020B0604020202020204" charset="0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60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71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0">
              <a:srgbClr val="00B050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7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8708" y="15773"/>
            <a:ext cx="13127371" cy="135107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79"/>
              </a:lnSpc>
            </a:pPr>
            <a:endParaRPr lang="en-US" sz="3999" dirty="0">
              <a:solidFill>
                <a:srgbClr val="FFFFFF"/>
              </a:solidFill>
              <a:latin typeface="Trebuchet MS Bold"/>
            </a:endParaRPr>
          </a:p>
          <a:p>
            <a:pPr>
              <a:lnSpc>
                <a:spcPts val="3479"/>
              </a:lnSpc>
            </a:pPr>
            <a:r>
              <a:rPr lang="en-US" sz="3999" dirty="0">
                <a:solidFill>
                  <a:srgbClr val="FFFFFF"/>
                </a:solidFill>
                <a:latin typeface="Trebuchet MS Bold"/>
              </a:rPr>
              <a:t>CURSO DE </a:t>
            </a:r>
            <a:r>
              <a:rPr lang="en-US" sz="3999" dirty="0">
                <a:solidFill>
                  <a:schemeClr val="bg1"/>
                </a:solidFill>
                <a:latin typeface="Trebuchet MS Bold"/>
              </a:rPr>
              <a:t>DIRIGISMO  Ph.D. MANUEL SÉRGIO (N.1)</a:t>
            </a:r>
          </a:p>
          <a:p>
            <a:pPr algn="r">
              <a:lnSpc>
                <a:spcPts val="3479"/>
              </a:lnSpc>
            </a:pPr>
            <a:endParaRPr lang="en-US" sz="3999" dirty="0">
              <a:solidFill>
                <a:srgbClr val="6A442D"/>
              </a:solidFill>
              <a:latin typeface="Trebuchet M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048982" y="1470686"/>
            <a:ext cx="13511145" cy="7747312"/>
            <a:chOff x="-10854" y="-28575"/>
            <a:chExt cx="3558491" cy="2040444"/>
          </a:xfrm>
        </p:grpSpPr>
        <p:sp>
          <p:nvSpPr>
            <p:cNvPr id="5" name="Freeform 5"/>
            <p:cNvSpPr/>
            <p:nvPr/>
          </p:nvSpPr>
          <p:spPr>
            <a:xfrm>
              <a:off x="-10854" y="10809"/>
              <a:ext cx="3547637" cy="2001060"/>
            </a:xfrm>
            <a:custGeom>
              <a:avLst/>
              <a:gdLst/>
              <a:ahLst/>
              <a:cxnLst/>
              <a:rect l="l" t="t" r="r" b="b"/>
              <a:pathLst>
                <a:path w="3547637" h="2001060">
                  <a:moveTo>
                    <a:pt x="0" y="0"/>
                  </a:moveTo>
                  <a:lnTo>
                    <a:pt x="3547637" y="0"/>
                  </a:lnTo>
                  <a:lnTo>
                    <a:pt x="3547637" y="2001060"/>
                  </a:lnTo>
                  <a:lnTo>
                    <a:pt x="0" y="2001060"/>
                  </a:lnTo>
                  <a:close/>
                </a:path>
              </a:pathLst>
            </a:custGeom>
            <a:solidFill>
              <a:srgbClr val="D4C5A3">
                <a:alpha val="45882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547637" cy="2029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0193" y="9615108"/>
            <a:ext cx="5065324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Curso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Dirigismo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Ph.D. Manuel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Sérgio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(N.1)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32756" y="1849285"/>
            <a:ext cx="13127371" cy="42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pt-P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 Italics"/>
              </a:rPr>
              <a:t>Módulos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DB0C125-4765-E1B9-3E2C-623EA3C475C4}"/>
              </a:ext>
            </a:extLst>
          </p:cNvPr>
          <p:cNvGrpSpPr/>
          <p:nvPr/>
        </p:nvGrpSpPr>
        <p:grpSpPr>
          <a:xfrm>
            <a:off x="2720183" y="2443301"/>
            <a:ext cx="922089" cy="5992916"/>
            <a:chOff x="2720183" y="2443301"/>
            <a:chExt cx="922089" cy="5992916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62D6D40A-A4F6-7AE5-1E53-6B6E11343916}"/>
                </a:ext>
              </a:extLst>
            </p:cNvPr>
            <p:cNvGrpSpPr/>
            <p:nvPr/>
          </p:nvGrpSpPr>
          <p:grpSpPr>
            <a:xfrm>
              <a:off x="2727873" y="2443301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546357EC-E8D2-AACE-1113-FCD471B071A2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5035AE1E-CBA2-291A-3F94-9EB1DAF761AB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 </a:t>
                </a:r>
              </a:p>
            </p:txBody>
          </p:sp>
        </p:grp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6C5ECFFE-837F-4521-709B-3CE3E765ABE3}"/>
                </a:ext>
              </a:extLst>
            </p:cNvPr>
            <p:cNvGrpSpPr/>
            <p:nvPr/>
          </p:nvGrpSpPr>
          <p:grpSpPr>
            <a:xfrm>
              <a:off x="2727872" y="2843348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7A45A314-D8A2-FDEB-34C5-E6155DCAA046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7" name="TextBox 9">
                <a:extLst>
                  <a:ext uri="{FF2B5EF4-FFF2-40B4-BE49-F238E27FC236}">
                    <a16:creationId xmlns:a16="http://schemas.microsoft.com/office/drawing/2014/main" id="{11B047DD-9184-0399-4CBF-5BAD4773A2D8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2 </a:t>
                </a:r>
              </a:p>
            </p:txBody>
          </p: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6DD0A298-2FBE-5FD7-1B37-D8EB4850B704}"/>
                </a:ext>
              </a:extLst>
            </p:cNvPr>
            <p:cNvGrpSpPr/>
            <p:nvPr/>
          </p:nvGrpSpPr>
          <p:grpSpPr>
            <a:xfrm>
              <a:off x="2736327" y="3214805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E1C3CC55-7CA0-6F40-85FB-F4B929CD7368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TextBox 9">
                <a:extLst>
                  <a:ext uri="{FF2B5EF4-FFF2-40B4-BE49-F238E27FC236}">
                    <a16:creationId xmlns:a16="http://schemas.microsoft.com/office/drawing/2014/main" id="{92EAB51B-8615-378C-9244-E8C0790F215E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3 </a:t>
                </a:r>
              </a:p>
            </p:txBody>
          </p:sp>
        </p:grp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340EC5E1-19F1-0D63-76D4-036B8558B0BB}"/>
                </a:ext>
              </a:extLst>
            </p:cNvPr>
            <p:cNvGrpSpPr/>
            <p:nvPr/>
          </p:nvGrpSpPr>
          <p:grpSpPr>
            <a:xfrm>
              <a:off x="2720183" y="3571943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C1CF3EFD-4198-9BD2-7717-FF958E2CACC3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" name="TextBox 9">
                <a:extLst>
                  <a:ext uri="{FF2B5EF4-FFF2-40B4-BE49-F238E27FC236}">
                    <a16:creationId xmlns:a16="http://schemas.microsoft.com/office/drawing/2014/main" id="{48BFDC4A-0562-9B59-C9CE-9109B090A1A0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4 </a:t>
                </a:r>
              </a:p>
            </p:txBody>
          </p:sp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50E425B5-7C0F-DFAD-E522-6B3DACFC7608}"/>
                </a:ext>
              </a:extLst>
            </p:cNvPr>
            <p:cNvGrpSpPr/>
            <p:nvPr/>
          </p:nvGrpSpPr>
          <p:grpSpPr>
            <a:xfrm>
              <a:off x="2720184" y="3955564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C9B01F65-F2F2-A623-8587-B80945C58CC6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07E1D42C-7329-3C7C-9285-409475E5DD9A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5 </a:t>
                </a:r>
              </a:p>
            </p:txBody>
          </p:sp>
        </p:grp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BE758A43-880C-446C-71FE-F0779402DF84}"/>
                </a:ext>
              </a:extLst>
            </p:cNvPr>
            <p:cNvGrpSpPr/>
            <p:nvPr/>
          </p:nvGrpSpPr>
          <p:grpSpPr>
            <a:xfrm>
              <a:off x="2736327" y="4340115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58" name="Retângulo: Cantos Arredondados 57">
                <a:extLst>
                  <a:ext uri="{FF2B5EF4-FFF2-40B4-BE49-F238E27FC236}">
                    <a16:creationId xmlns:a16="http://schemas.microsoft.com/office/drawing/2014/main" id="{E77ADC94-2863-E7C1-FA6E-7B01DA5815EE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9" name="TextBox 9">
                <a:extLst>
                  <a:ext uri="{FF2B5EF4-FFF2-40B4-BE49-F238E27FC236}">
                    <a16:creationId xmlns:a16="http://schemas.microsoft.com/office/drawing/2014/main" id="{017B398E-C884-38E9-32A6-E1FD3107442D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6 </a:t>
                </a:r>
              </a:p>
            </p:txBody>
          </p:sp>
        </p:grp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F7BCB3A5-8FD9-3063-6880-5B4781B22D5C}"/>
                </a:ext>
              </a:extLst>
            </p:cNvPr>
            <p:cNvGrpSpPr/>
            <p:nvPr/>
          </p:nvGrpSpPr>
          <p:grpSpPr>
            <a:xfrm>
              <a:off x="2727864" y="4742439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34F9CE4D-DFF2-07CE-578D-EDC325068CA9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2" name="TextBox 9">
                <a:extLst>
                  <a:ext uri="{FF2B5EF4-FFF2-40B4-BE49-F238E27FC236}">
                    <a16:creationId xmlns:a16="http://schemas.microsoft.com/office/drawing/2014/main" id="{62155EBB-55A9-FE64-5F1F-9F9921447C55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7 </a:t>
                </a:r>
              </a:p>
            </p:txBody>
          </p:sp>
        </p:grp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C46BAAD8-32AC-F596-9634-0A8320B2F9C7}"/>
                </a:ext>
              </a:extLst>
            </p:cNvPr>
            <p:cNvGrpSpPr/>
            <p:nvPr/>
          </p:nvGrpSpPr>
          <p:grpSpPr>
            <a:xfrm>
              <a:off x="2727865" y="5109896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64" name="Retângulo: Cantos Arredondados 63">
                <a:extLst>
                  <a:ext uri="{FF2B5EF4-FFF2-40B4-BE49-F238E27FC236}">
                    <a16:creationId xmlns:a16="http://schemas.microsoft.com/office/drawing/2014/main" id="{173DA641-DEB8-C501-7FAF-035C2EB1EACB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956B5B13-0C5A-70AF-50C0-10B013345ED2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8 </a:t>
                </a:r>
              </a:p>
            </p:txBody>
          </p: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B541F5B3-F2F5-2073-F405-066324847F2E}"/>
                </a:ext>
              </a:extLst>
            </p:cNvPr>
            <p:cNvGrpSpPr/>
            <p:nvPr/>
          </p:nvGrpSpPr>
          <p:grpSpPr>
            <a:xfrm>
              <a:off x="2727866" y="5507249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67" name="Retângulo: Cantos Arredondados 66">
                <a:extLst>
                  <a:ext uri="{FF2B5EF4-FFF2-40B4-BE49-F238E27FC236}">
                    <a16:creationId xmlns:a16="http://schemas.microsoft.com/office/drawing/2014/main" id="{3B9910F9-02A2-48BC-31B6-2B4419AABE42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735776D7-CAAF-2882-DF93-CB6E77BCD8C4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9 </a:t>
                </a:r>
              </a:p>
            </p:txBody>
          </p:sp>
        </p:grpSp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id="{395DBB8C-E244-62DD-5FDF-A41694C56C41}"/>
                </a:ext>
              </a:extLst>
            </p:cNvPr>
            <p:cNvGrpSpPr/>
            <p:nvPr/>
          </p:nvGrpSpPr>
          <p:grpSpPr>
            <a:xfrm>
              <a:off x="2727867" y="5864477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70" name="Retângulo: Cantos Arredondados 69">
                <a:extLst>
                  <a:ext uri="{FF2B5EF4-FFF2-40B4-BE49-F238E27FC236}">
                    <a16:creationId xmlns:a16="http://schemas.microsoft.com/office/drawing/2014/main" id="{E233828D-93C0-3142-99F8-2B7D48E43D1A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1" name="TextBox 9">
                <a:extLst>
                  <a:ext uri="{FF2B5EF4-FFF2-40B4-BE49-F238E27FC236}">
                    <a16:creationId xmlns:a16="http://schemas.microsoft.com/office/drawing/2014/main" id="{88407F97-86D3-CDF7-3226-7D0D41E37919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10 </a:t>
                </a:r>
              </a:p>
            </p:txBody>
          </p:sp>
        </p:grpSp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id="{AC7FE535-C72A-230A-3FA7-CC2F52A25F74}"/>
                </a:ext>
              </a:extLst>
            </p:cNvPr>
            <p:cNvGrpSpPr/>
            <p:nvPr/>
          </p:nvGrpSpPr>
          <p:grpSpPr>
            <a:xfrm>
              <a:off x="2727868" y="6219762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73" name="Retângulo: Cantos Arredondados 72">
                <a:extLst>
                  <a:ext uri="{FF2B5EF4-FFF2-40B4-BE49-F238E27FC236}">
                    <a16:creationId xmlns:a16="http://schemas.microsoft.com/office/drawing/2014/main" id="{5B8488ED-FE5D-F9EB-F2EF-A0870C067D4B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4" name="TextBox 9">
                <a:extLst>
                  <a:ext uri="{FF2B5EF4-FFF2-40B4-BE49-F238E27FC236}">
                    <a16:creationId xmlns:a16="http://schemas.microsoft.com/office/drawing/2014/main" id="{05D69459-DFB0-356A-82F9-80F07C86B52C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11 </a:t>
                </a:r>
              </a:p>
            </p:txBody>
          </p:sp>
        </p:grpSp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168688D0-6C34-D405-4D1B-17604A1D33F8}"/>
                </a:ext>
              </a:extLst>
            </p:cNvPr>
            <p:cNvGrpSpPr/>
            <p:nvPr/>
          </p:nvGrpSpPr>
          <p:grpSpPr>
            <a:xfrm>
              <a:off x="2736327" y="6607981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998E5798-C6EB-95C6-E758-E5546EA00C9E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7" name="TextBox 9">
                <a:extLst>
                  <a:ext uri="{FF2B5EF4-FFF2-40B4-BE49-F238E27FC236}">
                    <a16:creationId xmlns:a16="http://schemas.microsoft.com/office/drawing/2014/main" id="{DED1E82D-6E6E-27FB-B796-9DB28A9A56B5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12 </a:t>
                </a:r>
              </a:p>
            </p:txBody>
          </p:sp>
        </p:grpSp>
        <p:grpSp>
          <p:nvGrpSpPr>
            <p:cNvPr id="78" name="Agrupar 77">
              <a:extLst>
                <a:ext uri="{FF2B5EF4-FFF2-40B4-BE49-F238E27FC236}">
                  <a16:creationId xmlns:a16="http://schemas.microsoft.com/office/drawing/2014/main" id="{CDBD174B-29D5-A4EE-9ABC-8B9B25A99561}"/>
                </a:ext>
              </a:extLst>
            </p:cNvPr>
            <p:cNvGrpSpPr/>
            <p:nvPr/>
          </p:nvGrpSpPr>
          <p:grpSpPr>
            <a:xfrm>
              <a:off x="2727869" y="6979470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79" name="Retângulo: Cantos Arredondados 78">
                <a:extLst>
                  <a:ext uri="{FF2B5EF4-FFF2-40B4-BE49-F238E27FC236}">
                    <a16:creationId xmlns:a16="http://schemas.microsoft.com/office/drawing/2014/main" id="{9EB86A1A-41DD-82E0-A0A4-488A5B136671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B30593E1-79FD-B8B6-A291-4DB43D3EAEAD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13 </a:t>
                </a:r>
              </a:p>
            </p:txBody>
          </p:sp>
        </p:grpSp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D3A11FF8-F8CC-EC0B-53BF-9FCE2E0969BF}"/>
                </a:ext>
              </a:extLst>
            </p:cNvPr>
            <p:cNvGrpSpPr/>
            <p:nvPr/>
          </p:nvGrpSpPr>
          <p:grpSpPr>
            <a:xfrm>
              <a:off x="2727870" y="7346185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82" name="Retângulo: Cantos Arredondados 81">
                <a:extLst>
                  <a:ext uri="{FF2B5EF4-FFF2-40B4-BE49-F238E27FC236}">
                    <a16:creationId xmlns:a16="http://schemas.microsoft.com/office/drawing/2014/main" id="{EAEA677B-23F1-CBFF-AC91-68B32DB0A297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3" name="TextBox 9">
                <a:extLst>
                  <a:ext uri="{FF2B5EF4-FFF2-40B4-BE49-F238E27FC236}">
                    <a16:creationId xmlns:a16="http://schemas.microsoft.com/office/drawing/2014/main" id="{A2DBEF82-EC8C-0FBE-B4D0-2D8E6AE9FD33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14 </a:t>
                </a:r>
              </a:p>
            </p:txBody>
          </p:sp>
        </p:grpSp>
        <p:grpSp>
          <p:nvGrpSpPr>
            <p:cNvPr id="84" name="Agrupar 83">
              <a:extLst>
                <a:ext uri="{FF2B5EF4-FFF2-40B4-BE49-F238E27FC236}">
                  <a16:creationId xmlns:a16="http://schemas.microsoft.com/office/drawing/2014/main" id="{139D066C-F958-4FEC-8182-3671C4877C8B}"/>
                </a:ext>
              </a:extLst>
            </p:cNvPr>
            <p:cNvGrpSpPr/>
            <p:nvPr/>
          </p:nvGrpSpPr>
          <p:grpSpPr>
            <a:xfrm>
              <a:off x="2727871" y="7744437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85" name="Retângulo: Cantos Arredondados 84">
                <a:extLst>
                  <a:ext uri="{FF2B5EF4-FFF2-40B4-BE49-F238E27FC236}">
                    <a16:creationId xmlns:a16="http://schemas.microsoft.com/office/drawing/2014/main" id="{BC358C2B-B226-DAC4-8FD1-A9E2DE11ADEF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6" name="TextBox 9">
                <a:extLst>
                  <a:ext uri="{FF2B5EF4-FFF2-40B4-BE49-F238E27FC236}">
                    <a16:creationId xmlns:a16="http://schemas.microsoft.com/office/drawing/2014/main" id="{916A8B21-031D-7FFE-9447-988213E0E154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15 </a:t>
                </a:r>
              </a:p>
            </p:txBody>
          </p:sp>
        </p:grp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980659F1-ED20-D9FD-D4C8-8453BF80E2CD}"/>
                </a:ext>
              </a:extLst>
            </p:cNvPr>
            <p:cNvGrpSpPr/>
            <p:nvPr/>
          </p:nvGrpSpPr>
          <p:grpSpPr>
            <a:xfrm>
              <a:off x="2736327" y="8109913"/>
              <a:ext cx="905945" cy="326304"/>
              <a:chOff x="389455" y="2770044"/>
              <a:chExt cx="905945" cy="326304"/>
            </a:xfrm>
            <a:solidFill>
              <a:schemeClr val="bg2"/>
            </a:solidFill>
          </p:grpSpPr>
          <p:sp>
            <p:nvSpPr>
              <p:cNvPr id="88" name="Retângulo: Cantos Arredondados 87">
                <a:extLst>
                  <a:ext uri="{FF2B5EF4-FFF2-40B4-BE49-F238E27FC236}">
                    <a16:creationId xmlns:a16="http://schemas.microsoft.com/office/drawing/2014/main" id="{C3E16F97-A676-C21C-3B69-4E6160EAE88F}"/>
                  </a:ext>
                </a:extLst>
              </p:cNvPr>
              <p:cNvSpPr/>
              <p:nvPr/>
            </p:nvSpPr>
            <p:spPr>
              <a:xfrm>
                <a:off x="389455" y="2770044"/>
                <a:ext cx="905945" cy="32630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9" name="TextBox 9">
                <a:extLst>
                  <a:ext uri="{FF2B5EF4-FFF2-40B4-BE49-F238E27FC236}">
                    <a16:creationId xmlns:a16="http://schemas.microsoft.com/office/drawing/2014/main" id="{AEB9914F-20F5-CF59-23B0-538A7BDA53D9}"/>
                  </a:ext>
                </a:extLst>
              </p:cNvPr>
              <p:cNvSpPr txBox="1"/>
              <p:nvPr/>
            </p:nvSpPr>
            <p:spPr>
              <a:xfrm>
                <a:off x="389455" y="2820079"/>
                <a:ext cx="905945" cy="2143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848"/>
                  </a:lnSpc>
                </a:pPr>
                <a:r>
                  <a:rPr lang="en-US" sz="1400" spc="84" dirty="0">
                    <a:solidFill>
                      <a:srgbClr val="FF3131"/>
                    </a:solidFill>
                    <a:latin typeface="Trebuchet MS Bold Italics"/>
                  </a:rPr>
                  <a:t>Mód. 16 </a:t>
                </a:r>
              </a:p>
            </p:txBody>
          </p:sp>
        </p:grpSp>
      </p:grpSp>
      <p:sp>
        <p:nvSpPr>
          <p:cNvPr id="90" name="Retângulo: Cantos Arredondados 89">
            <a:extLst>
              <a:ext uri="{FF2B5EF4-FFF2-40B4-BE49-F238E27FC236}">
                <a16:creationId xmlns:a16="http://schemas.microsoft.com/office/drawing/2014/main" id="{FCC6A7CB-DE2B-DB7D-8374-6D14F31ED7C1}"/>
              </a:ext>
            </a:extLst>
          </p:cNvPr>
          <p:cNvSpPr/>
          <p:nvPr/>
        </p:nvSpPr>
        <p:spPr>
          <a:xfrm>
            <a:off x="3712938" y="2470016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TextBox 8">
            <a:extLst>
              <a:ext uri="{FF2B5EF4-FFF2-40B4-BE49-F238E27FC236}">
                <a16:creationId xmlns:a16="http://schemas.microsoft.com/office/drawing/2014/main" id="{AF85B843-D14A-EF90-E3C4-F8CC08B4759B}"/>
              </a:ext>
            </a:extLst>
          </p:cNvPr>
          <p:cNvSpPr txBox="1"/>
          <p:nvPr/>
        </p:nvSpPr>
        <p:spPr>
          <a:xfrm>
            <a:off x="3810000" y="2483812"/>
            <a:ext cx="4464607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O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dirigente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desportivo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                                               </a:t>
            </a:r>
          </a:p>
        </p:txBody>
      </p:sp>
      <p:sp>
        <p:nvSpPr>
          <p:cNvPr id="92" name="Retângulo: Cantos Arredondados 91">
            <a:extLst>
              <a:ext uri="{FF2B5EF4-FFF2-40B4-BE49-F238E27FC236}">
                <a16:creationId xmlns:a16="http://schemas.microsoft.com/office/drawing/2014/main" id="{4752986C-3C7C-EE0D-6F3F-A8CB9B6C5EAA}"/>
              </a:ext>
            </a:extLst>
          </p:cNvPr>
          <p:cNvSpPr/>
          <p:nvPr/>
        </p:nvSpPr>
        <p:spPr>
          <a:xfrm>
            <a:off x="3695779" y="5109546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id="{9353618A-3939-521E-75BE-661985DC42D4}"/>
              </a:ext>
            </a:extLst>
          </p:cNvPr>
          <p:cNvSpPr/>
          <p:nvPr/>
        </p:nvSpPr>
        <p:spPr>
          <a:xfrm>
            <a:off x="3695779" y="8129658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4" name="Retângulo: Cantos Arredondados 93">
            <a:extLst>
              <a:ext uri="{FF2B5EF4-FFF2-40B4-BE49-F238E27FC236}">
                <a16:creationId xmlns:a16="http://schemas.microsoft.com/office/drawing/2014/main" id="{2D781BF9-9A78-5FF5-B348-328F7F7F5AF0}"/>
              </a:ext>
            </a:extLst>
          </p:cNvPr>
          <p:cNvSpPr/>
          <p:nvPr/>
        </p:nvSpPr>
        <p:spPr>
          <a:xfrm>
            <a:off x="3695779" y="7746866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A911DFF6-3F81-857B-9ECF-886089734FE5}"/>
              </a:ext>
            </a:extLst>
          </p:cNvPr>
          <p:cNvSpPr/>
          <p:nvPr/>
        </p:nvSpPr>
        <p:spPr>
          <a:xfrm>
            <a:off x="3710139" y="7358301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EF88837A-D8BB-F661-09A6-008B4E0820ED}"/>
              </a:ext>
            </a:extLst>
          </p:cNvPr>
          <p:cNvSpPr/>
          <p:nvPr/>
        </p:nvSpPr>
        <p:spPr>
          <a:xfrm>
            <a:off x="3695779" y="6981899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D3B813A9-F602-17F3-2531-9340F68F6701}"/>
              </a:ext>
            </a:extLst>
          </p:cNvPr>
          <p:cNvSpPr/>
          <p:nvPr/>
        </p:nvSpPr>
        <p:spPr>
          <a:xfrm>
            <a:off x="3710140" y="6636620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8" name="Retângulo: Cantos Arredondados 97">
            <a:extLst>
              <a:ext uri="{FF2B5EF4-FFF2-40B4-BE49-F238E27FC236}">
                <a16:creationId xmlns:a16="http://schemas.microsoft.com/office/drawing/2014/main" id="{1D91E4D2-3DE0-0209-BE4C-308CBB497CD1}"/>
              </a:ext>
            </a:extLst>
          </p:cNvPr>
          <p:cNvSpPr/>
          <p:nvPr/>
        </p:nvSpPr>
        <p:spPr>
          <a:xfrm>
            <a:off x="3710140" y="6271735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Retângulo: Cantos Arredondados 98">
            <a:extLst>
              <a:ext uri="{FF2B5EF4-FFF2-40B4-BE49-F238E27FC236}">
                <a16:creationId xmlns:a16="http://schemas.microsoft.com/office/drawing/2014/main" id="{6B08F9BE-3480-3712-873E-D753F50E1ECE}"/>
              </a:ext>
            </a:extLst>
          </p:cNvPr>
          <p:cNvSpPr/>
          <p:nvPr/>
        </p:nvSpPr>
        <p:spPr>
          <a:xfrm>
            <a:off x="3695779" y="5890273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03D68664-AA9F-F891-2454-BBB210FE9881}"/>
              </a:ext>
            </a:extLst>
          </p:cNvPr>
          <p:cNvSpPr/>
          <p:nvPr/>
        </p:nvSpPr>
        <p:spPr>
          <a:xfrm>
            <a:off x="3695779" y="5509678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1" name="Retângulo: Cantos Arredondados 100">
            <a:extLst>
              <a:ext uri="{FF2B5EF4-FFF2-40B4-BE49-F238E27FC236}">
                <a16:creationId xmlns:a16="http://schemas.microsoft.com/office/drawing/2014/main" id="{3A8925E6-7EDB-FE3B-37DF-8ED0347880C4}"/>
              </a:ext>
            </a:extLst>
          </p:cNvPr>
          <p:cNvSpPr/>
          <p:nvPr/>
        </p:nvSpPr>
        <p:spPr>
          <a:xfrm>
            <a:off x="3695779" y="4733272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D806F7CB-7042-B3A7-135A-E0458C9B5E87}"/>
              </a:ext>
            </a:extLst>
          </p:cNvPr>
          <p:cNvSpPr/>
          <p:nvPr/>
        </p:nvSpPr>
        <p:spPr>
          <a:xfrm>
            <a:off x="3702977" y="4367303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3" name="Retângulo: Cantos Arredondados 102">
            <a:extLst>
              <a:ext uri="{FF2B5EF4-FFF2-40B4-BE49-F238E27FC236}">
                <a16:creationId xmlns:a16="http://schemas.microsoft.com/office/drawing/2014/main" id="{AA44B68A-5285-7D1A-A727-15FB26E89D19}"/>
              </a:ext>
            </a:extLst>
          </p:cNvPr>
          <p:cNvSpPr/>
          <p:nvPr/>
        </p:nvSpPr>
        <p:spPr>
          <a:xfrm>
            <a:off x="3702978" y="3987697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4" name="Retângulo: Cantos Arredondados 103">
            <a:extLst>
              <a:ext uri="{FF2B5EF4-FFF2-40B4-BE49-F238E27FC236}">
                <a16:creationId xmlns:a16="http://schemas.microsoft.com/office/drawing/2014/main" id="{606BD32D-29B3-1AF5-B126-D8DC22704517}"/>
              </a:ext>
            </a:extLst>
          </p:cNvPr>
          <p:cNvSpPr/>
          <p:nvPr/>
        </p:nvSpPr>
        <p:spPr>
          <a:xfrm>
            <a:off x="3710140" y="3620887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360D97DD-20A1-04B0-B7C5-8B6DC2725F13}"/>
              </a:ext>
            </a:extLst>
          </p:cNvPr>
          <p:cNvSpPr/>
          <p:nvPr/>
        </p:nvSpPr>
        <p:spPr>
          <a:xfrm>
            <a:off x="3714916" y="3227098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6" name="Retângulo: Cantos Arredondados 105">
            <a:extLst>
              <a:ext uri="{FF2B5EF4-FFF2-40B4-BE49-F238E27FC236}">
                <a16:creationId xmlns:a16="http://schemas.microsoft.com/office/drawing/2014/main" id="{E895F0DD-92CF-5D10-CEA4-B99E6302B8CB}"/>
              </a:ext>
            </a:extLst>
          </p:cNvPr>
          <p:cNvSpPr/>
          <p:nvPr/>
        </p:nvSpPr>
        <p:spPr>
          <a:xfrm>
            <a:off x="3710141" y="2833717"/>
            <a:ext cx="5906329" cy="30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7" name="TextBox 25">
            <a:extLst>
              <a:ext uri="{FF2B5EF4-FFF2-40B4-BE49-F238E27FC236}">
                <a16:creationId xmlns:a16="http://schemas.microsoft.com/office/drawing/2014/main" id="{9C696BED-B438-2A16-54AA-5FD77737F7BA}"/>
              </a:ext>
            </a:extLst>
          </p:cNvPr>
          <p:cNvSpPr txBox="1"/>
          <p:nvPr/>
        </p:nvSpPr>
        <p:spPr>
          <a:xfrm>
            <a:off x="3810000" y="2860590"/>
            <a:ext cx="4464607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Leis Jogo –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Futebol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, Futsal, F. Praia                              </a:t>
            </a:r>
          </a:p>
        </p:txBody>
      </p:sp>
      <p:sp>
        <p:nvSpPr>
          <p:cNvPr id="108" name="TextBox 26">
            <a:extLst>
              <a:ext uri="{FF2B5EF4-FFF2-40B4-BE49-F238E27FC236}">
                <a16:creationId xmlns:a16="http://schemas.microsoft.com/office/drawing/2014/main" id="{D9EFE42A-AAA5-C45F-86C8-F38FC56B6172}"/>
              </a:ext>
            </a:extLst>
          </p:cNvPr>
          <p:cNvSpPr txBox="1"/>
          <p:nvPr/>
        </p:nvSpPr>
        <p:spPr>
          <a:xfrm>
            <a:off x="3810000" y="3236228"/>
            <a:ext cx="4464607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Plataformas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e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Certificação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Entidades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                          </a:t>
            </a:r>
          </a:p>
        </p:txBody>
      </p:sp>
      <p:sp>
        <p:nvSpPr>
          <p:cNvPr id="109" name="TextBox 27">
            <a:extLst>
              <a:ext uri="{FF2B5EF4-FFF2-40B4-BE49-F238E27FC236}">
                <a16:creationId xmlns:a16="http://schemas.microsoft.com/office/drawing/2014/main" id="{99A9425D-30E9-8F93-E909-46767B290576}"/>
              </a:ext>
            </a:extLst>
          </p:cNvPr>
          <p:cNvSpPr txBox="1"/>
          <p:nvPr/>
        </p:nvSpPr>
        <p:spPr>
          <a:xfrm>
            <a:off x="3810000" y="3614816"/>
            <a:ext cx="4464607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Segurança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no Jogo e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Autoridades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policiais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                  </a:t>
            </a:r>
          </a:p>
        </p:txBody>
      </p:sp>
      <p:sp>
        <p:nvSpPr>
          <p:cNvPr id="110" name="TextBox 28">
            <a:extLst>
              <a:ext uri="{FF2B5EF4-FFF2-40B4-BE49-F238E27FC236}">
                <a16:creationId xmlns:a16="http://schemas.microsoft.com/office/drawing/2014/main" id="{01FADB30-874B-B7FD-5583-5FEC704B0BD4}"/>
              </a:ext>
            </a:extLst>
          </p:cNvPr>
          <p:cNvSpPr txBox="1"/>
          <p:nvPr/>
        </p:nvSpPr>
        <p:spPr>
          <a:xfrm>
            <a:off x="3810000" y="3999980"/>
            <a:ext cx="4464607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Inscrição e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transferências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nacionais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                           </a:t>
            </a:r>
          </a:p>
        </p:txBody>
      </p:sp>
      <p:sp>
        <p:nvSpPr>
          <p:cNvPr id="111" name="TextBox 29">
            <a:extLst>
              <a:ext uri="{FF2B5EF4-FFF2-40B4-BE49-F238E27FC236}">
                <a16:creationId xmlns:a16="http://schemas.microsoft.com/office/drawing/2014/main" id="{CC2375AA-B1CF-2E28-2D6D-2D9BF8B2B8D8}"/>
              </a:ext>
            </a:extLst>
          </p:cNvPr>
          <p:cNvSpPr txBox="1"/>
          <p:nvPr/>
        </p:nvSpPr>
        <p:spPr>
          <a:xfrm>
            <a:off x="3810000" y="4380388"/>
            <a:ext cx="5847051" cy="266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Transf. Internacionais (menores, feminino e futsal)      </a:t>
            </a:r>
          </a:p>
        </p:txBody>
      </p:sp>
      <p:sp>
        <p:nvSpPr>
          <p:cNvPr id="112" name="TextBox 30">
            <a:extLst>
              <a:ext uri="{FF2B5EF4-FFF2-40B4-BE49-F238E27FC236}">
                <a16:creationId xmlns:a16="http://schemas.microsoft.com/office/drawing/2014/main" id="{6B4596C4-5CC5-2ED1-C4CC-40930CAE4538}"/>
              </a:ext>
            </a:extLst>
          </p:cNvPr>
          <p:cNvSpPr txBox="1"/>
          <p:nvPr/>
        </p:nvSpPr>
        <p:spPr>
          <a:xfrm>
            <a:off x="3810000" y="4756027"/>
            <a:ext cx="446460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>
                <a:solidFill>
                  <a:srgbClr val="000000"/>
                </a:solidFill>
                <a:latin typeface="Trebuchet MS Bold"/>
              </a:rPr>
              <a:t>Organização e Regime Disciplinar                                </a:t>
            </a:r>
          </a:p>
        </p:txBody>
      </p:sp>
      <p:sp>
        <p:nvSpPr>
          <p:cNvPr id="113" name="TextBox 31">
            <a:extLst>
              <a:ext uri="{FF2B5EF4-FFF2-40B4-BE49-F238E27FC236}">
                <a16:creationId xmlns:a16="http://schemas.microsoft.com/office/drawing/2014/main" id="{17D3E330-7D42-E05D-4BD1-01AF2BA7C64A}"/>
              </a:ext>
            </a:extLst>
          </p:cNvPr>
          <p:cNvSpPr txBox="1"/>
          <p:nvPr/>
        </p:nvSpPr>
        <p:spPr>
          <a:xfrm>
            <a:off x="3810000" y="5131666"/>
            <a:ext cx="446460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Ética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e Fair Play                                                        </a:t>
            </a:r>
          </a:p>
        </p:txBody>
      </p:sp>
      <p:sp>
        <p:nvSpPr>
          <p:cNvPr id="114" name="TextBox 32">
            <a:extLst>
              <a:ext uri="{FF2B5EF4-FFF2-40B4-BE49-F238E27FC236}">
                <a16:creationId xmlns:a16="http://schemas.microsoft.com/office/drawing/2014/main" id="{44A83790-8D92-D591-BB65-B5723BD5E6F4}"/>
              </a:ext>
            </a:extLst>
          </p:cNvPr>
          <p:cNvSpPr txBox="1"/>
          <p:nvPr/>
        </p:nvSpPr>
        <p:spPr>
          <a:xfrm>
            <a:off x="3810000" y="5507305"/>
            <a:ext cx="446460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Liderança                                                                  </a:t>
            </a:r>
          </a:p>
        </p:txBody>
      </p:sp>
      <p:sp>
        <p:nvSpPr>
          <p:cNvPr id="115" name="TextBox 33">
            <a:extLst>
              <a:ext uri="{FF2B5EF4-FFF2-40B4-BE49-F238E27FC236}">
                <a16:creationId xmlns:a16="http://schemas.microsoft.com/office/drawing/2014/main" id="{69CE23AA-76A7-94CD-C00E-89D6C2950C45}"/>
              </a:ext>
            </a:extLst>
          </p:cNvPr>
          <p:cNvSpPr txBox="1"/>
          <p:nvPr/>
        </p:nvSpPr>
        <p:spPr>
          <a:xfrm>
            <a:off x="3810000" y="5892469"/>
            <a:ext cx="446460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>
                <a:solidFill>
                  <a:srgbClr val="000000"/>
                </a:solidFill>
                <a:latin typeface="Trebuchet MS Bold"/>
              </a:rPr>
              <a:t>Comunicação                                                             </a:t>
            </a:r>
          </a:p>
        </p:txBody>
      </p:sp>
      <p:sp>
        <p:nvSpPr>
          <p:cNvPr id="116" name="TextBox 34">
            <a:extLst>
              <a:ext uri="{FF2B5EF4-FFF2-40B4-BE49-F238E27FC236}">
                <a16:creationId xmlns:a16="http://schemas.microsoft.com/office/drawing/2014/main" id="{553B59B9-C88F-6EB1-E474-51D4E9E43A2F}"/>
              </a:ext>
            </a:extLst>
          </p:cNvPr>
          <p:cNvSpPr txBox="1"/>
          <p:nvPr/>
        </p:nvSpPr>
        <p:spPr>
          <a:xfrm>
            <a:off x="3810000" y="6268108"/>
            <a:ext cx="446460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>
                <a:solidFill>
                  <a:srgbClr val="000000"/>
                </a:solidFill>
                <a:latin typeface="Trebuchet MS Bold"/>
              </a:rPr>
              <a:t>Contratação de menores                                             </a:t>
            </a:r>
          </a:p>
        </p:txBody>
      </p:sp>
      <p:sp>
        <p:nvSpPr>
          <p:cNvPr id="117" name="TextBox 35">
            <a:extLst>
              <a:ext uri="{FF2B5EF4-FFF2-40B4-BE49-F238E27FC236}">
                <a16:creationId xmlns:a16="http://schemas.microsoft.com/office/drawing/2014/main" id="{99215793-56DA-4F97-5BE0-07E6D91336D2}"/>
              </a:ext>
            </a:extLst>
          </p:cNvPr>
          <p:cNvSpPr txBox="1"/>
          <p:nvPr/>
        </p:nvSpPr>
        <p:spPr>
          <a:xfrm>
            <a:off x="3810000" y="6643747"/>
            <a:ext cx="5706612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>
                <a:solidFill>
                  <a:srgbClr val="000000"/>
                </a:solidFill>
                <a:latin typeface="Trebuchet MS Bold"/>
              </a:rPr>
              <a:t>Contratação de Treinadores                                        </a:t>
            </a:r>
          </a:p>
        </p:txBody>
      </p:sp>
      <p:sp>
        <p:nvSpPr>
          <p:cNvPr id="118" name="TextBox 37">
            <a:extLst>
              <a:ext uri="{FF2B5EF4-FFF2-40B4-BE49-F238E27FC236}">
                <a16:creationId xmlns:a16="http://schemas.microsoft.com/office/drawing/2014/main" id="{20EDC3B8-CD5C-C5E7-DC23-A61EFBFA1AB5}"/>
              </a:ext>
            </a:extLst>
          </p:cNvPr>
          <p:cNvSpPr txBox="1"/>
          <p:nvPr/>
        </p:nvSpPr>
        <p:spPr>
          <a:xfrm>
            <a:off x="3810000" y="7404550"/>
            <a:ext cx="446460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en-US" sz="1599" spc="95">
                <a:solidFill>
                  <a:srgbClr val="000000"/>
                </a:solidFill>
                <a:latin typeface="Trebuchet MS Bold"/>
              </a:rPr>
              <a:t>Relação com Agentes/Intermediários                           </a:t>
            </a:r>
          </a:p>
        </p:txBody>
      </p:sp>
      <p:sp>
        <p:nvSpPr>
          <p:cNvPr id="119" name="TextBox 38">
            <a:extLst>
              <a:ext uri="{FF2B5EF4-FFF2-40B4-BE49-F238E27FC236}">
                <a16:creationId xmlns:a16="http://schemas.microsoft.com/office/drawing/2014/main" id="{1D234DCD-EC5E-CEAE-1942-46AD8D811A7F}"/>
              </a:ext>
            </a:extLst>
          </p:cNvPr>
          <p:cNvSpPr txBox="1"/>
          <p:nvPr/>
        </p:nvSpPr>
        <p:spPr>
          <a:xfrm>
            <a:off x="3810000" y="7780189"/>
            <a:ext cx="4464607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Princípios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de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Fiscalidade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                                           </a:t>
            </a:r>
          </a:p>
        </p:txBody>
      </p:sp>
      <p:sp>
        <p:nvSpPr>
          <p:cNvPr id="120" name="TextBox 39">
            <a:extLst>
              <a:ext uri="{FF2B5EF4-FFF2-40B4-BE49-F238E27FC236}">
                <a16:creationId xmlns:a16="http://schemas.microsoft.com/office/drawing/2014/main" id="{71A43F57-EC5D-CF6C-8B1C-794D97CCA647}"/>
              </a:ext>
            </a:extLst>
          </p:cNvPr>
          <p:cNvSpPr txBox="1"/>
          <p:nvPr/>
        </p:nvSpPr>
        <p:spPr>
          <a:xfrm>
            <a:off x="3810000" y="8165353"/>
            <a:ext cx="4464607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Primeiros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Socorros/SBV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                                             </a:t>
            </a:r>
          </a:p>
        </p:txBody>
      </p:sp>
      <p:sp>
        <p:nvSpPr>
          <p:cNvPr id="121" name="TextBox 36">
            <a:extLst>
              <a:ext uri="{FF2B5EF4-FFF2-40B4-BE49-F238E27FC236}">
                <a16:creationId xmlns:a16="http://schemas.microsoft.com/office/drawing/2014/main" id="{E05F88EB-740D-BD7B-E606-E4A1D7EDE07C}"/>
              </a:ext>
            </a:extLst>
          </p:cNvPr>
          <p:cNvSpPr txBox="1"/>
          <p:nvPr/>
        </p:nvSpPr>
        <p:spPr>
          <a:xfrm>
            <a:off x="3810000" y="7019386"/>
            <a:ext cx="5906329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Compensação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Formação e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Mecanismo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de </a:t>
            </a:r>
            <a:r>
              <a:rPr lang="pt-PT" sz="1599" spc="95" dirty="0">
                <a:solidFill>
                  <a:srgbClr val="000000"/>
                </a:solidFill>
                <a:latin typeface="Trebuchet MS Bold"/>
              </a:rPr>
              <a:t>Solidariedade</a:t>
            </a:r>
            <a:r>
              <a:rPr lang="en-US" sz="1599" spc="95" dirty="0">
                <a:solidFill>
                  <a:srgbClr val="000000"/>
                </a:solidFill>
                <a:latin typeface="Trebuchet MS Bold"/>
              </a:rPr>
              <a:t> 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266700"/>
            <a:ext cx="2133600" cy="853729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050" y="8284440"/>
            <a:ext cx="1671628" cy="1172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77" y="266700"/>
            <a:ext cx="1420521" cy="142052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AFF5E76-F614-DECC-53D7-E1EBB3659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6" y="8516180"/>
            <a:ext cx="1680561" cy="13475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8708" y="15773"/>
            <a:ext cx="13127371" cy="135107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79"/>
              </a:lnSpc>
            </a:pPr>
            <a:endParaRPr lang="en-US" sz="3999" dirty="0">
              <a:solidFill>
                <a:srgbClr val="FFFFFF"/>
              </a:solidFill>
              <a:latin typeface="Trebuchet MS Bold"/>
            </a:endParaRPr>
          </a:p>
          <a:p>
            <a:pPr>
              <a:lnSpc>
                <a:spcPts val="3479"/>
              </a:lnSpc>
            </a:pPr>
            <a:r>
              <a:rPr lang="en-US" sz="3999" dirty="0">
                <a:solidFill>
                  <a:srgbClr val="FFFFFF"/>
                </a:solidFill>
                <a:latin typeface="Trebuchet MS Bold"/>
              </a:rPr>
              <a:t>CURSO DE </a:t>
            </a:r>
            <a:r>
              <a:rPr lang="en-US" sz="3999" dirty="0">
                <a:solidFill>
                  <a:schemeClr val="bg1"/>
                </a:solidFill>
                <a:latin typeface="Trebuchet MS Bold"/>
              </a:rPr>
              <a:t>DIRIGISMO  Ph.D. MANUEL SÉRGIO (N.1)</a:t>
            </a:r>
          </a:p>
          <a:p>
            <a:pPr algn="r">
              <a:lnSpc>
                <a:spcPts val="3479"/>
              </a:lnSpc>
            </a:pPr>
            <a:endParaRPr lang="en-US" sz="3999" dirty="0">
              <a:solidFill>
                <a:srgbClr val="6A442D"/>
              </a:solidFill>
              <a:latin typeface="Trebuchet M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0193" y="9615108"/>
            <a:ext cx="5065324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Curso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Dirigismo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Ph.D. Manuel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Sérgio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(N.1)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266700"/>
            <a:ext cx="2133600" cy="853729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946" y="8446706"/>
            <a:ext cx="1671628" cy="1172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66700"/>
            <a:ext cx="1420521" cy="1420521"/>
          </a:xfrm>
          <a:prstGeom prst="rect">
            <a:avLst/>
          </a:prstGeom>
        </p:spPr>
      </p:pic>
      <p:grpSp>
        <p:nvGrpSpPr>
          <p:cNvPr id="125" name="Group 3"/>
          <p:cNvGrpSpPr/>
          <p:nvPr/>
        </p:nvGrpSpPr>
        <p:grpSpPr>
          <a:xfrm>
            <a:off x="2090193" y="2260384"/>
            <a:ext cx="13469934" cy="6883397"/>
            <a:chOff x="0" y="0"/>
            <a:chExt cx="3547637" cy="1812911"/>
          </a:xfrm>
        </p:grpSpPr>
        <p:sp>
          <p:nvSpPr>
            <p:cNvPr id="126" name="Freeform 4"/>
            <p:cNvSpPr/>
            <p:nvPr/>
          </p:nvSpPr>
          <p:spPr>
            <a:xfrm>
              <a:off x="0" y="0"/>
              <a:ext cx="3547637" cy="1812911"/>
            </a:xfrm>
            <a:custGeom>
              <a:avLst/>
              <a:gdLst/>
              <a:ahLst/>
              <a:cxnLst/>
              <a:rect l="l" t="t" r="r" b="b"/>
              <a:pathLst>
                <a:path w="3547637" h="1812911">
                  <a:moveTo>
                    <a:pt x="0" y="0"/>
                  </a:moveTo>
                  <a:lnTo>
                    <a:pt x="3547637" y="0"/>
                  </a:lnTo>
                  <a:lnTo>
                    <a:pt x="3547637" y="1812911"/>
                  </a:lnTo>
                  <a:lnTo>
                    <a:pt x="0" y="1812911"/>
                  </a:lnTo>
                  <a:close/>
                </a:path>
              </a:pathLst>
            </a:custGeom>
            <a:solidFill>
              <a:srgbClr val="D4C5A3">
                <a:alpha val="45882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27" name="TextBox 5"/>
            <p:cNvSpPr txBox="1"/>
            <p:nvPr/>
          </p:nvSpPr>
          <p:spPr>
            <a:xfrm>
              <a:off x="0" y="-28575"/>
              <a:ext cx="3547637" cy="184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128" name="TextBox 7"/>
          <p:cNvSpPr txBox="1"/>
          <p:nvPr/>
        </p:nvSpPr>
        <p:spPr>
          <a:xfrm>
            <a:off x="2800151" y="2726952"/>
            <a:ext cx="13127371" cy="42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pt-P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 Italics"/>
              </a:rPr>
              <a:t>Objectivos</a:t>
            </a:r>
          </a:p>
        </p:txBody>
      </p:sp>
      <p:sp>
        <p:nvSpPr>
          <p:cNvPr id="129" name="Retângulo: Cantos Arredondados 9">
            <a:extLst>
              <a:ext uri="{FF2B5EF4-FFF2-40B4-BE49-F238E27FC236}">
                <a16:creationId xmlns:a16="http://schemas.microsoft.com/office/drawing/2014/main" id="{CDA7B2E9-760B-16F6-F85E-CAB504DF33AE}"/>
              </a:ext>
            </a:extLst>
          </p:cNvPr>
          <p:cNvSpPr/>
          <p:nvPr/>
        </p:nvSpPr>
        <p:spPr>
          <a:xfrm>
            <a:off x="2590801" y="3483456"/>
            <a:ext cx="12344400" cy="46516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0" name="TextBox 6"/>
          <p:cNvSpPr txBox="1"/>
          <p:nvPr/>
        </p:nvSpPr>
        <p:spPr>
          <a:xfrm>
            <a:off x="2959959" y="3849837"/>
            <a:ext cx="11730402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pt-PT" sz="2499" spc="149" dirty="0">
                <a:solidFill>
                  <a:srgbClr val="000000"/>
                </a:solidFill>
                <a:latin typeface="Trebuchet MS Bold"/>
              </a:rPr>
              <a:t>Dotar os formandos de conhecimentos iniciais e básicos sobre um conjunto de temas, instrumentos, ferramentas e áreas regulamentares e científicas, que se mostram essenciais para o exercício prático do dirigismo nacional, contribuindo assim para a elevação quantitativa e qualitativa dos mesmos, antecipando a obrigação regulamentar de formação certificada para inscrição e participação nas provas não profissionais, organizadas pela F.P.F. e Associação de Futebol de Castelo Branco, nos escalões seniores. </a:t>
            </a:r>
          </a:p>
          <a:p>
            <a:pPr algn="just">
              <a:lnSpc>
                <a:spcPts val="3749"/>
              </a:lnSpc>
            </a:pPr>
            <a:endParaRPr lang="en-US" sz="2499" spc="149" dirty="0">
              <a:solidFill>
                <a:srgbClr val="000000"/>
              </a:solidFill>
              <a:latin typeface="Trebuchet MS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1D3508-CF92-1E72-9D1A-E90961AD3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" y="8469988"/>
            <a:ext cx="1680561" cy="1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8708" y="15773"/>
            <a:ext cx="13127371" cy="135107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79"/>
              </a:lnSpc>
            </a:pPr>
            <a:endParaRPr lang="en-US" sz="3999" dirty="0">
              <a:solidFill>
                <a:srgbClr val="FFFFFF"/>
              </a:solidFill>
              <a:latin typeface="Trebuchet MS Bold"/>
            </a:endParaRPr>
          </a:p>
          <a:p>
            <a:pPr>
              <a:lnSpc>
                <a:spcPts val="3479"/>
              </a:lnSpc>
            </a:pPr>
            <a:r>
              <a:rPr lang="en-US" sz="3999" dirty="0">
                <a:solidFill>
                  <a:srgbClr val="FFFFFF"/>
                </a:solidFill>
                <a:latin typeface="Trebuchet MS Bold"/>
              </a:rPr>
              <a:t>CURSO DE </a:t>
            </a:r>
            <a:r>
              <a:rPr lang="en-US" sz="3999" dirty="0">
                <a:solidFill>
                  <a:schemeClr val="bg1"/>
                </a:solidFill>
                <a:latin typeface="Trebuchet MS Bold"/>
              </a:rPr>
              <a:t>DIRIGISMO  Ph.D. MANUEL SÉRGIO (N.1)</a:t>
            </a:r>
          </a:p>
          <a:p>
            <a:pPr algn="r">
              <a:lnSpc>
                <a:spcPts val="3479"/>
              </a:lnSpc>
            </a:pPr>
            <a:endParaRPr lang="en-US" sz="3999" dirty="0">
              <a:solidFill>
                <a:srgbClr val="6A442D"/>
              </a:solidFill>
              <a:latin typeface="Trebuchet M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0193" y="9615108"/>
            <a:ext cx="5065324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Curso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Dirigismo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Ph.D. Manuel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Sérgio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(N.1)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266700"/>
            <a:ext cx="2133600" cy="853729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560" y="8442473"/>
            <a:ext cx="1671628" cy="1172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66700"/>
            <a:ext cx="1420521" cy="1420521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2090193" y="2260384"/>
            <a:ext cx="13469934" cy="6883397"/>
            <a:chOff x="0" y="0"/>
            <a:chExt cx="3547637" cy="1812911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547637" cy="1812911"/>
            </a:xfrm>
            <a:custGeom>
              <a:avLst/>
              <a:gdLst/>
              <a:ahLst/>
              <a:cxnLst/>
              <a:rect l="l" t="t" r="r" b="b"/>
              <a:pathLst>
                <a:path w="3547637" h="1812911">
                  <a:moveTo>
                    <a:pt x="0" y="0"/>
                  </a:moveTo>
                  <a:lnTo>
                    <a:pt x="3547637" y="0"/>
                  </a:lnTo>
                  <a:lnTo>
                    <a:pt x="3547637" y="1812911"/>
                  </a:lnTo>
                  <a:lnTo>
                    <a:pt x="0" y="1812911"/>
                  </a:lnTo>
                  <a:close/>
                </a:path>
              </a:pathLst>
            </a:custGeom>
            <a:solidFill>
              <a:srgbClr val="D4C5A3">
                <a:alpha val="45882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0" y="-28575"/>
              <a:ext cx="3547637" cy="184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19" name="TextBox 7"/>
          <p:cNvSpPr txBox="1"/>
          <p:nvPr/>
        </p:nvSpPr>
        <p:spPr>
          <a:xfrm>
            <a:off x="2800151" y="2726952"/>
            <a:ext cx="13127371" cy="40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pt-P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 Italics"/>
              </a:rPr>
              <a:t>Destinatários</a:t>
            </a:r>
          </a:p>
        </p:txBody>
      </p:sp>
      <p:sp>
        <p:nvSpPr>
          <p:cNvPr id="20" name="Retângulo: Cantos Arredondados 9">
            <a:extLst>
              <a:ext uri="{FF2B5EF4-FFF2-40B4-BE49-F238E27FC236}">
                <a16:creationId xmlns:a16="http://schemas.microsoft.com/office/drawing/2014/main" id="{CDA7B2E9-760B-16F6-F85E-CAB504DF33AE}"/>
              </a:ext>
            </a:extLst>
          </p:cNvPr>
          <p:cNvSpPr/>
          <p:nvPr/>
        </p:nvSpPr>
        <p:spPr>
          <a:xfrm>
            <a:off x="2590801" y="3483456"/>
            <a:ext cx="12344400" cy="46516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6"/>
          <p:cNvSpPr txBox="1"/>
          <p:nvPr/>
        </p:nvSpPr>
        <p:spPr>
          <a:xfrm>
            <a:off x="2959959" y="3849837"/>
            <a:ext cx="11730402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pt-PT" sz="2499" spc="149" dirty="0">
                <a:solidFill>
                  <a:srgbClr val="000000"/>
                </a:solidFill>
                <a:latin typeface="Trebuchet MS Bold"/>
                <a:ea typeface="Trebuchet MS Bold"/>
              </a:rPr>
              <a:t>Todos os candidatos ou dirigentes desportivos inscritos em Clubes, </a:t>
            </a:r>
            <a:r>
              <a:rPr lang="pt-PT" sz="2499" spc="149" dirty="0" err="1">
                <a:solidFill>
                  <a:srgbClr val="000000"/>
                </a:solidFill>
                <a:latin typeface="Trebuchet MS Bold"/>
                <a:ea typeface="Trebuchet MS Bold"/>
              </a:rPr>
              <a:t>SAD´s</a:t>
            </a:r>
            <a:r>
              <a:rPr lang="pt-PT" sz="2499" spc="149" dirty="0">
                <a:solidFill>
                  <a:srgbClr val="000000"/>
                </a:solidFill>
                <a:latin typeface="Trebuchet MS Bold"/>
                <a:ea typeface="Trebuchet MS Bold"/>
              </a:rPr>
              <a:t> ou SDUQ´S, filiadas, inscritas e participantes nas provas organizadas pela Associação de Futebol de Castelo Branco e Federação Portuguesa de Futebol.  </a:t>
            </a:r>
          </a:p>
          <a:p>
            <a:pPr algn="just">
              <a:lnSpc>
                <a:spcPts val="3749"/>
              </a:lnSpc>
            </a:pPr>
            <a:endParaRPr lang="en-US" sz="2499" spc="149" dirty="0">
              <a:solidFill>
                <a:srgbClr val="000000"/>
              </a:solidFill>
              <a:latin typeface="Trebuchet MS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D9B0B50-C50D-7891-8FC0-D27AE2593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" y="8354997"/>
            <a:ext cx="1680561" cy="1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8708" y="15773"/>
            <a:ext cx="13127371" cy="135107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79"/>
              </a:lnSpc>
            </a:pPr>
            <a:endParaRPr lang="en-US" sz="3999" dirty="0">
              <a:solidFill>
                <a:srgbClr val="FFFFFF"/>
              </a:solidFill>
              <a:latin typeface="Trebuchet MS Bold"/>
            </a:endParaRPr>
          </a:p>
          <a:p>
            <a:pPr>
              <a:lnSpc>
                <a:spcPts val="3479"/>
              </a:lnSpc>
            </a:pPr>
            <a:r>
              <a:rPr lang="en-US" sz="3999" dirty="0">
                <a:solidFill>
                  <a:srgbClr val="FFFFFF"/>
                </a:solidFill>
                <a:latin typeface="Trebuchet MS Bold"/>
              </a:rPr>
              <a:t>CURSO DE </a:t>
            </a:r>
            <a:r>
              <a:rPr lang="en-US" sz="3999" dirty="0">
                <a:solidFill>
                  <a:schemeClr val="bg1"/>
                </a:solidFill>
                <a:latin typeface="Trebuchet MS Bold"/>
              </a:rPr>
              <a:t>DIRIGISMO  Ph.D. MANUEL SÉRGIO (N.1)</a:t>
            </a:r>
          </a:p>
          <a:p>
            <a:pPr algn="r">
              <a:lnSpc>
                <a:spcPts val="3479"/>
              </a:lnSpc>
            </a:pPr>
            <a:endParaRPr lang="en-US" sz="3999" dirty="0">
              <a:solidFill>
                <a:srgbClr val="6A442D"/>
              </a:solidFill>
              <a:latin typeface="Trebuchet M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0193" y="9615108"/>
            <a:ext cx="5065324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Curso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Dirigismo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Ph.D. Manuel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Sérgio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(N.1)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266700"/>
            <a:ext cx="2133600" cy="853729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26" y="8566802"/>
            <a:ext cx="1671628" cy="1172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66700"/>
            <a:ext cx="1420521" cy="1420521"/>
          </a:xfrm>
          <a:prstGeom prst="rect">
            <a:avLst/>
          </a:prstGeom>
        </p:spPr>
      </p:pic>
      <p:grpSp>
        <p:nvGrpSpPr>
          <p:cNvPr id="22" name="Group 3"/>
          <p:cNvGrpSpPr/>
          <p:nvPr/>
        </p:nvGrpSpPr>
        <p:grpSpPr>
          <a:xfrm>
            <a:off x="2090193" y="2374903"/>
            <a:ext cx="13469934" cy="6883397"/>
            <a:chOff x="0" y="0"/>
            <a:chExt cx="3547637" cy="1812911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3547637" cy="1812911"/>
            </a:xfrm>
            <a:custGeom>
              <a:avLst/>
              <a:gdLst/>
              <a:ahLst/>
              <a:cxnLst/>
              <a:rect l="l" t="t" r="r" b="b"/>
              <a:pathLst>
                <a:path w="3547637" h="1812911">
                  <a:moveTo>
                    <a:pt x="0" y="0"/>
                  </a:moveTo>
                  <a:lnTo>
                    <a:pt x="3547637" y="0"/>
                  </a:lnTo>
                  <a:lnTo>
                    <a:pt x="3547637" y="1812911"/>
                  </a:lnTo>
                  <a:lnTo>
                    <a:pt x="0" y="1812911"/>
                  </a:lnTo>
                  <a:close/>
                </a:path>
              </a:pathLst>
            </a:custGeom>
            <a:solidFill>
              <a:srgbClr val="D4C5A3">
                <a:alpha val="45882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0" y="-28575"/>
              <a:ext cx="3547637" cy="184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25" name="Freeform 6"/>
          <p:cNvSpPr/>
          <p:nvPr/>
        </p:nvSpPr>
        <p:spPr>
          <a:xfrm>
            <a:off x="2800151" y="3929277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8"/>
                </a:lnTo>
                <a:lnTo>
                  <a:pt x="0" y="542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26" name="TextBox 8"/>
          <p:cNvSpPr txBox="1"/>
          <p:nvPr/>
        </p:nvSpPr>
        <p:spPr>
          <a:xfrm>
            <a:off x="2800151" y="2726952"/>
            <a:ext cx="13127371" cy="40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pt-P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 Italics"/>
              </a:rPr>
              <a:t>Avaliação</a:t>
            </a:r>
          </a:p>
        </p:txBody>
      </p:sp>
      <p:sp>
        <p:nvSpPr>
          <p:cNvPr id="27" name="Freeform 14"/>
          <p:cNvSpPr/>
          <p:nvPr/>
        </p:nvSpPr>
        <p:spPr>
          <a:xfrm>
            <a:off x="2800151" y="4872126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8"/>
                </a:lnTo>
                <a:lnTo>
                  <a:pt x="0" y="542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28" name="Freeform 15"/>
          <p:cNvSpPr/>
          <p:nvPr/>
        </p:nvSpPr>
        <p:spPr>
          <a:xfrm>
            <a:off x="2800151" y="5786421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7"/>
                </a:lnTo>
                <a:lnTo>
                  <a:pt x="0" y="542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29" name="Freeform 17"/>
          <p:cNvSpPr/>
          <p:nvPr/>
        </p:nvSpPr>
        <p:spPr>
          <a:xfrm>
            <a:off x="2800151" y="6700643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7"/>
                </a:lnTo>
                <a:lnTo>
                  <a:pt x="0" y="542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0" name="Retângulo: Cantos Arredondados 21">
            <a:extLst>
              <a:ext uri="{FF2B5EF4-FFF2-40B4-BE49-F238E27FC236}">
                <a16:creationId xmlns:a16="http://schemas.microsoft.com/office/drawing/2014/main" id="{5036FA14-90A6-DA62-D68A-9FE09636F7DF}"/>
              </a:ext>
            </a:extLst>
          </p:cNvPr>
          <p:cNvSpPr/>
          <p:nvPr/>
        </p:nvSpPr>
        <p:spPr>
          <a:xfrm>
            <a:off x="3584558" y="3951455"/>
            <a:ext cx="2691981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Assiduidade</a:t>
            </a:r>
            <a:endParaRPr lang="pt-PT" sz="2500" dirty="0"/>
          </a:p>
        </p:txBody>
      </p:sp>
      <p:sp>
        <p:nvSpPr>
          <p:cNvPr id="31" name="Retângulo: Cantos Arredondados 22">
            <a:extLst>
              <a:ext uri="{FF2B5EF4-FFF2-40B4-BE49-F238E27FC236}">
                <a16:creationId xmlns:a16="http://schemas.microsoft.com/office/drawing/2014/main" id="{0D46F144-8250-AE0F-2FF1-7FB177FC8C4D}"/>
              </a:ext>
            </a:extLst>
          </p:cNvPr>
          <p:cNvSpPr/>
          <p:nvPr/>
        </p:nvSpPr>
        <p:spPr>
          <a:xfrm>
            <a:off x="3584558" y="4868590"/>
            <a:ext cx="2691981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99" spc="149" dirty="0">
                <a:solidFill>
                  <a:srgbClr val="000000"/>
                </a:solidFill>
                <a:latin typeface="Trebuchet MS Bold"/>
              </a:rPr>
              <a:t>Participação</a:t>
            </a:r>
            <a:endParaRPr lang="pt-PT" sz="2500" dirty="0"/>
          </a:p>
        </p:txBody>
      </p:sp>
      <p:sp>
        <p:nvSpPr>
          <p:cNvPr id="32" name="Retângulo: Cantos Arredondados 23">
            <a:extLst>
              <a:ext uri="{FF2B5EF4-FFF2-40B4-BE49-F238E27FC236}">
                <a16:creationId xmlns:a16="http://schemas.microsoft.com/office/drawing/2014/main" id="{9BB794A1-7F0D-90AF-E3B7-5308A7B7A549}"/>
              </a:ext>
            </a:extLst>
          </p:cNvPr>
          <p:cNvSpPr/>
          <p:nvPr/>
        </p:nvSpPr>
        <p:spPr>
          <a:xfrm>
            <a:off x="3584559" y="5763854"/>
            <a:ext cx="3942870" cy="759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Avaliação Final Oral/</a:t>
            </a:r>
            <a:r>
              <a:rPr lang="en-US" sz="2499" spc="149" dirty="0" err="1">
                <a:solidFill>
                  <a:srgbClr val="000000"/>
                </a:solidFill>
                <a:latin typeface="Trebuchet MS Bold"/>
              </a:rPr>
              <a:t>escrita</a:t>
            </a:r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 </a:t>
            </a:r>
          </a:p>
        </p:txBody>
      </p:sp>
      <p:sp>
        <p:nvSpPr>
          <p:cNvPr id="33" name="Retângulo: Cantos Arredondados 25">
            <a:extLst>
              <a:ext uri="{FF2B5EF4-FFF2-40B4-BE49-F238E27FC236}">
                <a16:creationId xmlns:a16="http://schemas.microsoft.com/office/drawing/2014/main" id="{ACC85C65-1F8C-C49E-5D59-C6548CD8F6BF}"/>
              </a:ext>
            </a:extLst>
          </p:cNvPr>
          <p:cNvSpPr/>
          <p:nvPr/>
        </p:nvSpPr>
        <p:spPr>
          <a:xfrm>
            <a:off x="3576597" y="6707422"/>
            <a:ext cx="3950831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99" spc="149" dirty="0">
                <a:solidFill>
                  <a:srgbClr val="000000"/>
                </a:solidFill>
                <a:latin typeface="Trebuchet MS Bold"/>
              </a:rPr>
              <a:t>Conferência</a:t>
            </a:r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 Final</a:t>
            </a:r>
          </a:p>
        </p:txBody>
      </p:sp>
      <p:sp>
        <p:nvSpPr>
          <p:cNvPr id="34" name="Retângulo: Cantos Arredondados 26">
            <a:extLst>
              <a:ext uri="{FF2B5EF4-FFF2-40B4-BE49-F238E27FC236}">
                <a16:creationId xmlns:a16="http://schemas.microsoft.com/office/drawing/2014/main" id="{18569FF7-3BBC-E491-0373-44F66D664CD8}"/>
              </a:ext>
            </a:extLst>
          </p:cNvPr>
          <p:cNvSpPr/>
          <p:nvPr/>
        </p:nvSpPr>
        <p:spPr>
          <a:xfrm>
            <a:off x="6452019" y="3957586"/>
            <a:ext cx="6197181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Frequência</a:t>
            </a:r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mínima</a:t>
            </a:r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obrigatória</a:t>
            </a:r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 80%</a:t>
            </a:r>
          </a:p>
        </p:txBody>
      </p:sp>
      <p:sp>
        <p:nvSpPr>
          <p:cNvPr id="35" name="Retângulo: Cantos Arredondados 27">
            <a:extLst>
              <a:ext uri="{FF2B5EF4-FFF2-40B4-BE49-F238E27FC236}">
                <a16:creationId xmlns:a16="http://schemas.microsoft.com/office/drawing/2014/main" id="{62ABBD51-334B-28D8-9C18-09D7578ED0A4}"/>
              </a:ext>
            </a:extLst>
          </p:cNvPr>
          <p:cNvSpPr/>
          <p:nvPr/>
        </p:nvSpPr>
        <p:spPr>
          <a:xfrm>
            <a:off x="6452019" y="4868590"/>
            <a:ext cx="1318885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40%</a:t>
            </a:r>
            <a:endParaRPr lang="pt-PT" sz="2500" dirty="0"/>
          </a:p>
        </p:txBody>
      </p:sp>
      <p:sp>
        <p:nvSpPr>
          <p:cNvPr id="36" name="Retângulo: Cantos Arredondados 28">
            <a:extLst>
              <a:ext uri="{FF2B5EF4-FFF2-40B4-BE49-F238E27FC236}">
                <a16:creationId xmlns:a16="http://schemas.microsoft.com/office/drawing/2014/main" id="{B7B3EE35-B305-73F8-7E64-8FB4790DCCF9}"/>
              </a:ext>
            </a:extLst>
          </p:cNvPr>
          <p:cNvSpPr/>
          <p:nvPr/>
        </p:nvSpPr>
        <p:spPr>
          <a:xfrm>
            <a:off x="7713304" y="5769188"/>
            <a:ext cx="1318885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30%</a:t>
            </a:r>
            <a:endParaRPr lang="pt-PT" sz="2500" dirty="0"/>
          </a:p>
        </p:txBody>
      </p:sp>
      <p:sp>
        <p:nvSpPr>
          <p:cNvPr id="37" name="Retângulo: Cantos Arredondados 29">
            <a:extLst>
              <a:ext uri="{FF2B5EF4-FFF2-40B4-BE49-F238E27FC236}">
                <a16:creationId xmlns:a16="http://schemas.microsoft.com/office/drawing/2014/main" id="{5F880772-413C-44CA-AD58-7E547137A718}"/>
              </a:ext>
            </a:extLst>
          </p:cNvPr>
          <p:cNvSpPr/>
          <p:nvPr/>
        </p:nvSpPr>
        <p:spPr>
          <a:xfrm>
            <a:off x="7713304" y="6669786"/>
            <a:ext cx="1318885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30%</a:t>
            </a:r>
            <a:endParaRPr lang="pt-PT" sz="2500" dirty="0"/>
          </a:p>
        </p:txBody>
      </p:sp>
      <p:sp>
        <p:nvSpPr>
          <p:cNvPr id="38" name="Retângulo: Cantos Arredondados 30">
            <a:extLst>
              <a:ext uri="{FF2B5EF4-FFF2-40B4-BE49-F238E27FC236}">
                <a16:creationId xmlns:a16="http://schemas.microsoft.com/office/drawing/2014/main" id="{CAFD45F9-E303-A514-391B-2858030BB00B}"/>
              </a:ext>
            </a:extLst>
          </p:cNvPr>
          <p:cNvSpPr/>
          <p:nvPr/>
        </p:nvSpPr>
        <p:spPr>
          <a:xfrm>
            <a:off x="9162253" y="6654359"/>
            <a:ext cx="4934747" cy="50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99" spc="149" dirty="0">
                <a:solidFill>
                  <a:srgbClr val="000000"/>
                </a:solidFill>
                <a:latin typeface="Trebuchet MS Bold"/>
              </a:rPr>
              <a:t>Obrigatória</a:t>
            </a:r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 e </a:t>
            </a:r>
            <a:r>
              <a:rPr lang="pt-PT" sz="2499" spc="149" dirty="0">
                <a:solidFill>
                  <a:srgbClr val="000000"/>
                </a:solidFill>
                <a:latin typeface="Trebuchet MS Bold"/>
              </a:rPr>
              <a:t>eliminatória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836985-632B-76C6-E56D-13EAA1D37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3" y="8391851"/>
            <a:ext cx="1680561" cy="1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8708" y="15773"/>
            <a:ext cx="13127371" cy="135107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79"/>
              </a:lnSpc>
            </a:pPr>
            <a:endParaRPr lang="en-US" sz="3999" dirty="0">
              <a:solidFill>
                <a:srgbClr val="FFFFFF"/>
              </a:solidFill>
              <a:latin typeface="Trebuchet MS Bold"/>
            </a:endParaRPr>
          </a:p>
          <a:p>
            <a:pPr>
              <a:lnSpc>
                <a:spcPts val="3479"/>
              </a:lnSpc>
            </a:pPr>
            <a:r>
              <a:rPr lang="en-US" sz="3999" dirty="0">
                <a:solidFill>
                  <a:srgbClr val="FFFFFF"/>
                </a:solidFill>
                <a:latin typeface="Trebuchet MS Bold"/>
              </a:rPr>
              <a:t>CURSO DE </a:t>
            </a:r>
            <a:r>
              <a:rPr lang="en-US" sz="3999" dirty="0">
                <a:solidFill>
                  <a:schemeClr val="bg1"/>
                </a:solidFill>
                <a:latin typeface="Trebuchet MS Bold"/>
              </a:rPr>
              <a:t>DIRIGISMO  Ph.D. MANUEL SÉRGIO (N.1)</a:t>
            </a:r>
          </a:p>
          <a:p>
            <a:pPr algn="r">
              <a:lnSpc>
                <a:spcPts val="3479"/>
              </a:lnSpc>
            </a:pPr>
            <a:endParaRPr lang="en-US" sz="3999" dirty="0">
              <a:solidFill>
                <a:srgbClr val="6A442D"/>
              </a:solidFill>
              <a:latin typeface="Trebuchet M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0193" y="9615108"/>
            <a:ext cx="5065324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Curso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Dirigismo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Ph.D. Manuel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Sérgio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(N.1)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266700"/>
            <a:ext cx="2133600" cy="853729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674" y="8442473"/>
            <a:ext cx="1671628" cy="1172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66700"/>
            <a:ext cx="1420521" cy="1420521"/>
          </a:xfrm>
          <a:prstGeom prst="rect">
            <a:avLst/>
          </a:prstGeom>
        </p:spPr>
      </p:pic>
      <p:grpSp>
        <p:nvGrpSpPr>
          <p:cNvPr id="39" name="Group 3"/>
          <p:cNvGrpSpPr/>
          <p:nvPr/>
        </p:nvGrpSpPr>
        <p:grpSpPr>
          <a:xfrm>
            <a:off x="1981200" y="1973174"/>
            <a:ext cx="13469934" cy="6883397"/>
            <a:chOff x="0" y="0"/>
            <a:chExt cx="3547637" cy="1812911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3547637" cy="1812911"/>
            </a:xfrm>
            <a:custGeom>
              <a:avLst/>
              <a:gdLst/>
              <a:ahLst/>
              <a:cxnLst/>
              <a:rect l="l" t="t" r="r" b="b"/>
              <a:pathLst>
                <a:path w="3547637" h="1812911">
                  <a:moveTo>
                    <a:pt x="0" y="0"/>
                  </a:moveTo>
                  <a:lnTo>
                    <a:pt x="3547637" y="0"/>
                  </a:lnTo>
                  <a:lnTo>
                    <a:pt x="3547637" y="1812911"/>
                  </a:lnTo>
                  <a:lnTo>
                    <a:pt x="0" y="1812911"/>
                  </a:lnTo>
                  <a:close/>
                </a:path>
              </a:pathLst>
            </a:custGeom>
            <a:solidFill>
              <a:srgbClr val="D4C5A3">
                <a:alpha val="45882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0" y="-28575"/>
              <a:ext cx="3547637" cy="184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42" name="Freeform 7"/>
          <p:cNvSpPr/>
          <p:nvPr/>
        </p:nvSpPr>
        <p:spPr>
          <a:xfrm>
            <a:off x="2800151" y="3929277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8"/>
                </a:lnTo>
                <a:lnTo>
                  <a:pt x="0" y="542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3" name="Freeform 15"/>
          <p:cNvSpPr/>
          <p:nvPr/>
        </p:nvSpPr>
        <p:spPr>
          <a:xfrm>
            <a:off x="2800151" y="4872126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8"/>
                </a:lnTo>
                <a:lnTo>
                  <a:pt x="0" y="542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4" name="Freeform 16"/>
          <p:cNvSpPr/>
          <p:nvPr/>
        </p:nvSpPr>
        <p:spPr>
          <a:xfrm>
            <a:off x="2792807" y="6800794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7" y="0"/>
                </a:lnTo>
                <a:lnTo>
                  <a:pt x="538677" y="542747"/>
                </a:lnTo>
                <a:lnTo>
                  <a:pt x="0" y="542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5" name="Freeform 17"/>
          <p:cNvSpPr/>
          <p:nvPr/>
        </p:nvSpPr>
        <p:spPr>
          <a:xfrm>
            <a:off x="2792807" y="7715016"/>
            <a:ext cx="5386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7" y="0"/>
                </a:lnTo>
                <a:lnTo>
                  <a:pt x="538677" y="542747"/>
                </a:lnTo>
                <a:lnTo>
                  <a:pt x="0" y="542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6" name="TextBox 19"/>
          <p:cNvSpPr txBox="1"/>
          <p:nvPr/>
        </p:nvSpPr>
        <p:spPr>
          <a:xfrm>
            <a:off x="9231860" y="6627616"/>
            <a:ext cx="4953000" cy="601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74"/>
              </a:lnSpc>
            </a:pPr>
            <a:r>
              <a:rPr lang="en-US" sz="2499" spc="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(</a:t>
            </a:r>
            <a:r>
              <a:rPr lang="pt-PT" sz="2499" spc="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assiduidade</a:t>
            </a:r>
            <a:r>
              <a:rPr lang="en-US" sz="2499" spc="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 </a:t>
            </a:r>
            <a:r>
              <a:rPr lang="pt-PT" sz="2499" spc="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mínima</a:t>
            </a:r>
            <a:r>
              <a:rPr lang="en-US" sz="2499" spc="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 80%)</a:t>
            </a:r>
          </a:p>
        </p:txBody>
      </p:sp>
      <p:sp>
        <p:nvSpPr>
          <p:cNvPr id="47" name="TextBox 20"/>
          <p:cNvSpPr txBox="1"/>
          <p:nvPr/>
        </p:nvSpPr>
        <p:spPr>
          <a:xfrm>
            <a:off x="3651100" y="5383267"/>
            <a:ext cx="6814922" cy="61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just">
              <a:lnSpc>
                <a:spcPts val="5474"/>
              </a:lnSpc>
              <a:buFont typeface="Arial"/>
              <a:buChar char="•"/>
            </a:pPr>
            <a:r>
              <a:rPr lang="pt-PT" sz="2499" spc="14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Componente</a:t>
            </a:r>
            <a:r>
              <a:rPr lang="en-US" sz="2499" spc="14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 curricular: 58 horas</a:t>
            </a:r>
          </a:p>
        </p:txBody>
      </p:sp>
      <p:sp>
        <p:nvSpPr>
          <p:cNvPr id="48" name="TextBox 21"/>
          <p:cNvSpPr txBox="1"/>
          <p:nvPr/>
        </p:nvSpPr>
        <p:spPr>
          <a:xfrm>
            <a:off x="3651100" y="5878462"/>
            <a:ext cx="5712737" cy="64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just">
              <a:lnSpc>
                <a:spcPts val="5474"/>
              </a:lnSpc>
              <a:buFont typeface="Arial"/>
              <a:buChar char="•"/>
            </a:pPr>
            <a:r>
              <a:rPr lang="en-US" sz="2499" spc="14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Avaliação Final Oral: 2 horas</a:t>
            </a:r>
          </a:p>
        </p:txBody>
      </p:sp>
      <p:sp>
        <p:nvSpPr>
          <p:cNvPr id="49" name="Retângulo: Cantos Arredondados 22">
            <a:extLst>
              <a:ext uri="{FF2B5EF4-FFF2-40B4-BE49-F238E27FC236}">
                <a16:creationId xmlns:a16="http://schemas.microsoft.com/office/drawing/2014/main" id="{45ED67A8-954C-931E-03C5-DC12A2BB418C}"/>
              </a:ext>
            </a:extLst>
          </p:cNvPr>
          <p:cNvSpPr/>
          <p:nvPr/>
        </p:nvSpPr>
        <p:spPr>
          <a:xfrm>
            <a:off x="3602560" y="3916487"/>
            <a:ext cx="1729088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Formato</a:t>
            </a:r>
            <a:endParaRPr lang="pt-PT" sz="2500" dirty="0"/>
          </a:p>
        </p:txBody>
      </p:sp>
      <p:sp>
        <p:nvSpPr>
          <p:cNvPr id="50" name="Retângulo: Cantos Arredondados 23">
            <a:extLst>
              <a:ext uri="{FF2B5EF4-FFF2-40B4-BE49-F238E27FC236}">
                <a16:creationId xmlns:a16="http://schemas.microsoft.com/office/drawing/2014/main" id="{A45D7948-04F3-7AF6-C849-7C4B2FD19236}"/>
              </a:ext>
            </a:extLst>
          </p:cNvPr>
          <p:cNvSpPr/>
          <p:nvPr/>
        </p:nvSpPr>
        <p:spPr>
          <a:xfrm>
            <a:off x="3602560" y="4825857"/>
            <a:ext cx="1729088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Duração</a:t>
            </a:r>
            <a:endParaRPr lang="pt-PT" sz="2500" dirty="0"/>
          </a:p>
        </p:txBody>
      </p:sp>
      <p:sp>
        <p:nvSpPr>
          <p:cNvPr id="51" name="Retângulo: Cantos Arredondados 24">
            <a:extLst>
              <a:ext uri="{FF2B5EF4-FFF2-40B4-BE49-F238E27FC236}">
                <a16:creationId xmlns:a16="http://schemas.microsoft.com/office/drawing/2014/main" id="{7648995F-1712-963F-FD89-8981BACE47FA}"/>
              </a:ext>
            </a:extLst>
          </p:cNvPr>
          <p:cNvSpPr/>
          <p:nvPr/>
        </p:nvSpPr>
        <p:spPr>
          <a:xfrm>
            <a:off x="3619258" y="6771979"/>
            <a:ext cx="1729088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Módulos</a:t>
            </a:r>
            <a:endParaRPr lang="pt-PT" sz="2500" dirty="0"/>
          </a:p>
        </p:txBody>
      </p:sp>
      <p:sp>
        <p:nvSpPr>
          <p:cNvPr id="52" name="Retângulo: Cantos Arredondados 25">
            <a:extLst>
              <a:ext uri="{FF2B5EF4-FFF2-40B4-BE49-F238E27FC236}">
                <a16:creationId xmlns:a16="http://schemas.microsoft.com/office/drawing/2014/main" id="{D0FEA6ED-8EDE-3A64-3A79-ECA8A27DBC73}"/>
              </a:ext>
            </a:extLst>
          </p:cNvPr>
          <p:cNvSpPr/>
          <p:nvPr/>
        </p:nvSpPr>
        <p:spPr>
          <a:xfrm>
            <a:off x="3602560" y="7706818"/>
            <a:ext cx="3772142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Conferência Final</a:t>
            </a:r>
            <a:endParaRPr lang="pt-PT" sz="2500" dirty="0"/>
          </a:p>
        </p:txBody>
      </p:sp>
      <p:sp>
        <p:nvSpPr>
          <p:cNvPr id="53" name="Retângulo: Cantos Arredondados 26">
            <a:extLst>
              <a:ext uri="{FF2B5EF4-FFF2-40B4-BE49-F238E27FC236}">
                <a16:creationId xmlns:a16="http://schemas.microsoft.com/office/drawing/2014/main" id="{5A5936FC-DC40-93D8-D517-B3B08AC53F65}"/>
              </a:ext>
            </a:extLst>
          </p:cNvPr>
          <p:cNvSpPr/>
          <p:nvPr/>
        </p:nvSpPr>
        <p:spPr>
          <a:xfrm>
            <a:off x="5505691" y="3962102"/>
            <a:ext cx="2145248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B-learning</a:t>
            </a:r>
          </a:p>
        </p:txBody>
      </p:sp>
      <p:sp>
        <p:nvSpPr>
          <p:cNvPr id="54" name="Retângulo: Cantos Arredondados 27">
            <a:extLst>
              <a:ext uri="{FF2B5EF4-FFF2-40B4-BE49-F238E27FC236}">
                <a16:creationId xmlns:a16="http://schemas.microsoft.com/office/drawing/2014/main" id="{4398EFF2-607A-1D7F-0D92-27A683D101DA}"/>
              </a:ext>
            </a:extLst>
          </p:cNvPr>
          <p:cNvSpPr/>
          <p:nvPr/>
        </p:nvSpPr>
        <p:spPr>
          <a:xfrm>
            <a:off x="5505691" y="4864826"/>
            <a:ext cx="2145248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60 horas</a:t>
            </a:r>
          </a:p>
        </p:txBody>
      </p:sp>
      <p:sp>
        <p:nvSpPr>
          <p:cNvPr id="55" name="Retângulo: Cantos Arredondados 28">
            <a:extLst>
              <a:ext uri="{FF2B5EF4-FFF2-40B4-BE49-F238E27FC236}">
                <a16:creationId xmlns:a16="http://schemas.microsoft.com/office/drawing/2014/main" id="{5CC46C17-7342-B0B5-0263-B8A2CDF8FBD4}"/>
              </a:ext>
            </a:extLst>
          </p:cNvPr>
          <p:cNvSpPr/>
          <p:nvPr/>
        </p:nvSpPr>
        <p:spPr>
          <a:xfrm>
            <a:off x="5505691" y="6774072"/>
            <a:ext cx="3677409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Sessões</a:t>
            </a:r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 </a:t>
            </a:r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síncronas</a:t>
            </a:r>
          </a:p>
        </p:txBody>
      </p:sp>
      <p:sp>
        <p:nvSpPr>
          <p:cNvPr id="56" name="Retângulo: Cantos Arredondados 29">
            <a:extLst>
              <a:ext uri="{FF2B5EF4-FFF2-40B4-BE49-F238E27FC236}">
                <a16:creationId xmlns:a16="http://schemas.microsoft.com/office/drawing/2014/main" id="{0237B2BA-B65E-9A8F-BDB8-65A5DD34C225}"/>
              </a:ext>
            </a:extLst>
          </p:cNvPr>
          <p:cNvSpPr/>
          <p:nvPr/>
        </p:nvSpPr>
        <p:spPr>
          <a:xfrm>
            <a:off x="7551144" y="7714107"/>
            <a:ext cx="2145248" cy="54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Presencial</a:t>
            </a:r>
          </a:p>
        </p:txBody>
      </p:sp>
      <p:sp>
        <p:nvSpPr>
          <p:cNvPr id="57" name="TextBox 9"/>
          <p:cNvSpPr txBox="1"/>
          <p:nvPr/>
        </p:nvSpPr>
        <p:spPr>
          <a:xfrm>
            <a:off x="2800151" y="2726952"/>
            <a:ext cx="13127371" cy="40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pt-PT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 Italics"/>
              </a:rPr>
              <a:t>Modelo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83B581-87A3-3B3C-C440-F042D0B10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9" y="8214930"/>
            <a:ext cx="1680561" cy="1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2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8708" y="15773"/>
            <a:ext cx="13127371" cy="135107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>
              <a:lnSpc>
                <a:spcPts val="3479"/>
              </a:lnSpc>
            </a:pPr>
            <a:endParaRPr lang="en-US" sz="3999" dirty="0">
              <a:solidFill>
                <a:srgbClr val="FFFFFF"/>
              </a:solidFill>
              <a:latin typeface="Trebuchet MS Bold"/>
            </a:endParaRPr>
          </a:p>
          <a:p>
            <a:pPr>
              <a:lnSpc>
                <a:spcPts val="3479"/>
              </a:lnSpc>
            </a:pPr>
            <a:r>
              <a:rPr lang="en-US" sz="3999" dirty="0">
                <a:solidFill>
                  <a:srgbClr val="FFFFFF"/>
                </a:solidFill>
                <a:latin typeface="Trebuchet MS Bold"/>
              </a:rPr>
              <a:t>CURSO DE </a:t>
            </a:r>
            <a:r>
              <a:rPr lang="en-US" sz="3999" dirty="0">
                <a:solidFill>
                  <a:schemeClr val="bg1"/>
                </a:solidFill>
                <a:latin typeface="Trebuchet MS Bold"/>
              </a:rPr>
              <a:t>DIRIGISMO  Ph.D. MANUEL SÉRGIO (N.1)</a:t>
            </a:r>
          </a:p>
          <a:p>
            <a:pPr algn="r">
              <a:lnSpc>
                <a:spcPts val="3479"/>
              </a:lnSpc>
            </a:pPr>
            <a:endParaRPr lang="en-US" sz="3999" dirty="0">
              <a:solidFill>
                <a:srgbClr val="6A442D"/>
              </a:solidFill>
              <a:latin typeface="Trebuchet M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0193" y="9615108"/>
            <a:ext cx="5065324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1"/>
              </a:lnSpc>
            </a:pP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Curso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Dirigismo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Ph.D. Manuel </a:t>
            </a:r>
            <a:r>
              <a:rPr lang="pt-PT" sz="1599" spc="95" dirty="0">
                <a:solidFill>
                  <a:srgbClr val="000000"/>
                </a:solidFill>
                <a:latin typeface="Trebuchet MS Italics"/>
              </a:rPr>
              <a:t>Sérgio</a:t>
            </a:r>
            <a:r>
              <a:rPr lang="en-US" sz="1599" spc="95" dirty="0">
                <a:solidFill>
                  <a:srgbClr val="000000"/>
                </a:solidFill>
                <a:latin typeface="Trebuchet MS Italics"/>
              </a:rPr>
              <a:t> (N.1)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266700"/>
            <a:ext cx="2133600" cy="853729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601" y="8426904"/>
            <a:ext cx="1671628" cy="1172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66700"/>
            <a:ext cx="1420521" cy="1420521"/>
          </a:xfrm>
          <a:prstGeom prst="rect">
            <a:avLst/>
          </a:prstGeom>
        </p:spPr>
      </p:pic>
      <p:grpSp>
        <p:nvGrpSpPr>
          <p:cNvPr id="29" name="Group 3"/>
          <p:cNvGrpSpPr/>
          <p:nvPr/>
        </p:nvGrpSpPr>
        <p:grpSpPr>
          <a:xfrm>
            <a:off x="2107399" y="2021329"/>
            <a:ext cx="13469934" cy="6991893"/>
            <a:chOff x="0" y="-28575"/>
            <a:chExt cx="3547637" cy="1841486"/>
          </a:xfrm>
        </p:grpSpPr>
        <p:sp>
          <p:nvSpPr>
            <p:cNvPr id="30" name="Freeform 4"/>
            <p:cNvSpPr/>
            <p:nvPr/>
          </p:nvSpPr>
          <p:spPr>
            <a:xfrm>
              <a:off x="0" y="0"/>
              <a:ext cx="3547637" cy="1812911"/>
            </a:xfrm>
            <a:custGeom>
              <a:avLst/>
              <a:gdLst/>
              <a:ahLst/>
              <a:cxnLst/>
              <a:rect l="l" t="t" r="r" b="b"/>
              <a:pathLst>
                <a:path w="3547637" h="1812911">
                  <a:moveTo>
                    <a:pt x="0" y="0"/>
                  </a:moveTo>
                  <a:lnTo>
                    <a:pt x="3547637" y="0"/>
                  </a:lnTo>
                  <a:lnTo>
                    <a:pt x="3547637" y="1812911"/>
                  </a:lnTo>
                  <a:lnTo>
                    <a:pt x="0" y="1812911"/>
                  </a:lnTo>
                  <a:close/>
                </a:path>
              </a:pathLst>
            </a:custGeom>
            <a:solidFill>
              <a:srgbClr val="D4C5A3">
                <a:alpha val="45882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0" y="-28575"/>
              <a:ext cx="3547637" cy="184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32" name="Freeform 7"/>
          <p:cNvSpPr/>
          <p:nvPr/>
        </p:nvSpPr>
        <p:spPr>
          <a:xfrm>
            <a:off x="2850843" y="3582602"/>
            <a:ext cx="4958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8"/>
                </a:lnTo>
                <a:lnTo>
                  <a:pt x="0" y="542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3" name="TextBox 9"/>
          <p:cNvSpPr txBox="1"/>
          <p:nvPr/>
        </p:nvSpPr>
        <p:spPr>
          <a:xfrm>
            <a:off x="2850843" y="2380277"/>
            <a:ext cx="12084357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 Italics"/>
              </a:rPr>
              <a:t>Inscrição e Início</a:t>
            </a:r>
          </a:p>
        </p:txBody>
      </p:sp>
      <p:sp>
        <p:nvSpPr>
          <p:cNvPr id="34" name="Freeform 13"/>
          <p:cNvSpPr/>
          <p:nvPr/>
        </p:nvSpPr>
        <p:spPr>
          <a:xfrm>
            <a:off x="2852463" y="5753100"/>
            <a:ext cx="4958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6" y="0"/>
                </a:lnTo>
                <a:lnTo>
                  <a:pt x="538676" y="542748"/>
                </a:lnTo>
                <a:lnTo>
                  <a:pt x="0" y="542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5" name="Freeform 17"/>
          <p:cNvSpPr/>
          <p:nvPr/>
        </p:nvSpPr>
        <p:spPr>
          <a:xfrm>
            <a:off x="2852463" y="6914717"/>
            <a:ext cx="495876" cy="542747"/>
          </a:xfrm>
          <a:custGeom>
            <a:avLst/>
            <a:gdLst/>
            <a:ahLst/>
            <a:cxnLst/>
            <a:rect l="l" t="t" r="r" b="b"/>
            <a:pathLst>
              <a:path w="538676" h="542747">
                <a:moveTo>
                  <a:pt x="0" y="0"/>
                </a:moveTo>
                <a:lnTo>
                  <a:pt x="538677" y="0"/>
                </a:lnTo>
                <a:lnTo>
                  <a:pt x="538677" y="542747"/>
                </a:lnTo>
                <a:lnTo>
                  <a:pt x="0" y="542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6" name="Retângulo: Cantos Arredondados 20">
            <a:extLst>
              <a:ext uri="{FF2B5EF4-FFF2-40B4-BE49-F238E27FC236}">
                <a16:creationId xmlns:a16="http://schemas.microsoft.com/office/drawing/2014/main" id="{FCF86B76-3630-F202-3AFF-DF6115DB1101}"/>
              </a:ext>
            </a:extLst>
          </p:cNvPr>
          <p:cNvSpPr/>
          <p:nvPr/>
        </p:nvSpPr>
        <p:spPr>
          <a:xfrm>
            <a:off x="3517236" y="3624548"/>
            <a:ext cx="2128876" cy="460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Inscrição</a:t>
            </a:r>
            <a:endParaRPr lang="pt-PT" sz="2500" dirty="0"/>
          </a:p>
        </p:txBody>
      </p:sp>
      <p:sp>
        <p:nvSpPr>
          <p:cNvPr id="37" name="Retângulo: Cantos Arredondados 21">
            <a:extLst>
              <a:ext uri="{FF2B5EF4-FFF2-40B4-BE49-F238E27FC236}">
                <a16:creationId xmlns:a16="http://schemas.microsoft.com/office/drawing/2014/main" id="{9A51B673-6842-C210-3351-2EE3B41E502E}"/>
              </a:ext>
            </a:extLst>
          </p:cNvPr>
          <p:cNvSpPr/>
          <p:nvPr/>
        </p:nvSpPr>
        <p:spPr>
          <a:xfrm>
            <a:off x="3558417" y="5753100"/>
            <a:ext cx="2128876" cy="460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99" spc="149" dirty="0">
                <a:solidFill>
                  <a:srgbClr val="000000"/>
                </a:solidFill>
                <a:latin typeface="Trebuchet MS Bold"/>
              </a:rPr>
              <a:t>Início</a:t>
            </a:r>
            <a:endParaRPr lang="pt-PT" sz="2500" dirty="0"/>
          </a:p>
        </p:txBody>
      </p:sp>
      <p:sp>
        <p:nvSpPr>
          <p:cNvPr id="38" name="Retângulo: Cantos Arredondados 23">
            <a:extLst>
              <a:ext uri="{FF2B5EF4-FFF2-40B4-BE49-F238E27FC236}">
                <a16:creationId xmlns:a16="http://schemas.microsoft.com/office/drawing/2014/main" id="{68D041F0-93BF-E278-28F4-F155A25C23F9}"/>
              </a:ext>
            </a:extLst>
          </p:cNvPr>
          <p:cNvSpPr/>
          <p:nvPr/>
        </p:nvSpPr>
        <p:spPr>
          <a:xfrm>
            <a:off x="3533389" y="6955817"/>
            <a:ext cx="4267334" cy="460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9" spc="149" dirty="0">
                <a:solidFill>
                  <a:srgbClr val="000000"/>
                </a:solidFill>
                <a:latin typeface="Trebuchet MS Bold"/>
              </a:rPr>
              <a:t>Coordenação Científica</a:t>
            </a:r>
          </a:p>
        </p:txBody>
      </p:sp>
      <p:sp>
        <p:nvSpPr>
          <p:cNvPr id="58" name="Retângulo: Cantos Arredondados 24">
            <a:extLst>
              <a:ext uri="{FF2B5EF4-FFF2-40B4-BE49-F238E27FC236}">
                <a16:creationId xmlns:a16="http://schemas.microsoft.com/office/drawing/2014/main" id="{EF185473-D75D-B713-7044-0F04459AEFD6}"/>
              </a:ext>
            </a:extLst>
          </p:cNvPr>
          <p:cNvSpPr/>
          <p:nvPr/>
        </p:nvSpPr>
        <p:spPr>
          <a:xfrm>
            <a:off x="6035244" y="3631329"/>
            <a:ext cx="9357156" cy="11311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>
                <a:solidFill>
                  <a:srgbClr val="000000"/>
                </a:solidFill>
                <a:latin typeface="Trebuchet MS Bold"/>
              </a:rPr>
              <a:t>www</a:t>
            </a:r>
            <a:r>
              <a:rPr lang="en-US" sz="2500" spc="149" dirty="0" err="1">
                <a:solidFill>
                  <a:srgbClr val="000000"/>
                </a:solidFill>
                <a:latin typeface="Trebuchet MS Bold"/>
              </a:rPr>
              <a:t>.afcastelobranco.fpf.pt</a:t>
            </a:r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/</a:t>
            </a:r>
          </a:p>
        </p:txBody>
      </p:sp>
      <p:sp>
        <p:nvSpPr>
          <p:cNvPr id="59" name="Retângulo: Cantos Arredondados 25">
            <a:extLst>
              <a:ext uri="{FF2B5EF4-FFF2-40B4-BE49-F238E27FC236}">
                <a16:creationId xmlns:a16="http://schemas.microsoft.com/office/drawing/2014/main" id="{D8A2E56E-B0FF-B0CB-B26C-A93450092592}"/>
              </a:ext>
            </a:extLst>
          </p:cNvPr>
          <p:cNvSpPr/>
          <p:nvPr/>
        </p:nvSpPr>
        <p:spPr>
          <a:xfrm>
            <a:off x="6035244" y="5722580"/>
            <a:ext cx="3960604" cy="460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29 de </a:t>
            </a:r>
            <a:r>
              <a:rPr lang="pt-PT" sz="2500" spc="149">
                <a:solidFill>
                  <a:srgbClr val="000000"/>
                </a:solidFill>
                <a:latin typeface="Trebuchet MS Bold"/>
              </a:rPr>
              <a:t>Outubro</a:t>
            </a:r>
            <a:r>
              <a:rPr lang="en-US" sz="2500" spc="149">
                <a:solidFill>
                  <a:srgbClr val="000000"/>
                </a:solidFill>
                <a:latin typeface="Trebuchet MS Bold"/>
              </a:rPr>
              <a:t> </a:t>
            </a:r>
            <a:r>
              <a:rPr lang="en-US" sz="2500" spc="149" dirty="0">
                <a:solidFill>
                  <a:srgbClr val="000000"/>
                </a:solidFill>
                <a:latin typeface="Trebuchet MS Bold"/>
              </a:rPr>
              <a:t>2024</a:t>
            </a:r>
          </a:p>
        </p:txBody>
      </p:sp>
      <p:sp>
        <p:nvSpPr>
          <p:cNvPr id="60" name="Retângulo: Cantos Arredondados 27">
            <a:extLst>
              <a:ext uri="{FF2B5EF4-FFF2-40B4-BE49-F238E27FC236}">
                <a16:creationId xmlns:a16="http://schemas.microsoft.com/office/drawing/2014/main" id="{D9B16039-5651-0747-8B5C-EE9C92DC99CF}"/>
              </a:ext>
            </a:extLst>
          </p:cNvPr>
          <p:cNvSpPr/>
          <p:nvPr/>
        </p:nvSpPr>
        <p:spPr>
          <a:xfrm>
            <a:off x="8229600" y="6955817"/>
            <a:ext cx="4468401" cy="460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spc="149" dirty="0">
                <a:solidFill>
                  <a:srgbClr val="000000"/>
                </a:solidFill>
                <a:latin typeface="Trebuchet MS Bold"/>
              </a:rPr>
              <a:t>Mestre Jerry Silva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0C7B99-D053-B119-9EB7-5B7941376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8247720"/>
            <a:ext cx="1680561" cy="1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4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3 ANDIF">
  <a:themeElements>
    <a:clrScheme name="Personalizado 19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B05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 ANDIF</Template>
  <TotalTime>267</TotalTime>
  <Words>479</Words>
  <Application>Microsoft Office PowerPoint</Application>
  <PresentationFormat>Personalizados</PresentationFormat>
  <Paragraphs>84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Wingdings 3</vt:lpstr>
      <vt:lpstr>Trebuchet MS</vt:lpstr>
      <vt:lpstr>Trebuchet MS Bold</vt:lpstr>
      <vt:lpstr>Trebuchet MS Italics</vt:lpstr>
      <vt:lpstr>Trebuchet MS Bold Italics</vt:lpstr>
      <vt:lpstr>Arial</vt:lpstr>
      <vt:lpstr>Tema3 ANDIF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Milene Neves</dc:creator>
  <cp:lastModifiedBy>Maria Soares AFCASTELOBRANCO</cp:lastModifiedBy>
  <cp:revision>25</cp:revision>
  <dcterms:created xsi:type="dcterms:W3CDTF">2006-08-16T00:00:00Z</dcterms:created>
  <dcterms:modified xsi:type="dcterms:W3CDTF">2024-10-10T10:37:58Z</dcterms:modified>
  <dc:identifier>DAGAKFhSgCg</dc:identifier>
</cp:coreProperties>
</file>